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258" r:id="rId2"/>
    <p:sldId id="260" r:id="rId3"/>
    <p:sldId id="270" r:id="rId4"/>
    <p:sldId id="271" r:id="rId5"/>
    <p:sldId id="272" r:id="rId6"/>
    <p:sldId id="273" r:id="rId7"/>
    <p:sldId id="261" r:id="rId8"/>
    <p:sldId id="274" r:id="rId9"/>
    <p:sldId id="264" r:id="rId10"/>
    <p:sldId id="267" r:id="rId11"/>
    <p:sldId id="266" r:id="rId12"/>
    <p:sldId id="275" r:id="rId13"/>
    <p:sldId id="276" r:id="rId14"/>
    <p:sldId id="277" r:id="rId15"/>
    <p:sldId id="278" r:id="rId16"/>
    <p:sldId id="279" r:id="rId17"/>
    <p:sldId id="280" r:id="rId18"/>
    <p:sldId id="281" r:id="rId19"/>
    <p:sldId id="263" r:id="rId20"/>
    <p:sldId id="282" r:id="rId21"/>
    <p:sldId id="28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7/19/2024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7/19/2024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7/19/2024</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7/19/2024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7/19/2024</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7/19/2024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7/19/2024</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7/19/2024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7/19/2024</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7/19/2024</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7/19/2024</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7/19/2024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7/19/2024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7/19/2024</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6000" b="1" i="0" u="none" strike="noStrike" cap="none" dirty="0">
                <a:solidFill>
                  <a:srgbClr val="833C0B"/>
                </a:solidFill>
                <a:latin typeface="Calibri"/>
                <a:ea typeface="Calibri"/>
                <a:cs typeface="Calibri"/>
                <a:sym typeface="Calibri"/>
              </a:rPr>
              <a:t>ABC Call Volume Trend Analysis</a:t>
            </a:r>
            <a:br>
              <a:rPr lang="en-US" sz="6000" b="1" i="0" u="none" strike="noStrike" cap="none" dirty="0">
                <a:solidFill>
                  <a:srgbClr val="833C0B"/>
                </a:solidFill>
                <a:latin typeface="Calibri"/>
                <a:ea typeface="Calibri"/>
                <a:cs typeface="Calibri"/>
                <a:sym typeface="Calibri"/>
              </a:rPr>
            </a:br>
            <a:endParaRPr lang="en-US" dirty="0"/>
          </a:p>
        </p:txBody>
      </p:sp>
      <p:sp>
        <p:nvSpPr>
          <p:cNvPr id="3" name="Subtitle 2"/>
          <p:cNvSpPr>
            <a:spLocks noGrp="1"/>
          </p:cNvSpPr>
          <p:nvPr>
            <p:ph type="subTitle" idx="1"/>
          </p:nvPr>
        </p:nvSpPr>
        <p:spPr/>
        <p:txBody>
          <a:bodyPr/>
          <a:lstStyle/>
          <a:p>
            <a:r>
              <a:rPr lang="en-US" dirty="0"/>
              <a:t>BY Sakshi Rahiwal</a:t>
            </a:r>
          </a:p>
        </p:txBody>
      </p:sp>
      <p:sp>
        <p:nvSpPr>
          <p:cNvPr id="4" name="TextBox 3">
            <a:extLst>
              <a:ext uri="{FF2B5EF4-FFF2-40B4-BE49-F238E27FC236}">
                <a16:creationId xmlns:a16="http://schemas.microsoft.com/office/drawing/2014/main" id="{785C20BF-D7CF-2E91-2AEE-FEE3E7118B7C}"/>
              </a:ext>
            </a:extLst>
          </p:cNvPr>
          <p:cNvSpPr txBox="1"/>
          <p:nvPr/>
        </p:nvSpPr>
        <p:spPr>
          <a:xfrm>
            <a:off x="2674374" y="5611197"/>
            <a:ext cx="4876800" cy="923330"/>
          </a:xfrm>
          <a:prstGeom prst="rect">
            <a:avLst/>
          </a:prstGeom>
          <a:noFill/>
        </p:spPr>
        <p:txBody>
          <a:bodyPr wrap="square" rtlCol="0">
            <a:spAutoFit/>
          </a:bodyPr>
          <a:lstStyle/>
          <a:p>
            <a:r>
              <a:rPr lang="en-IN" dirty="0">
                <a:solidFill>
                  <a:schemeClr val="bg2"/>
                </a:solidFill>
              </a:rPr>
              <a:t>https://1drv.ms/x/c/e1641d3ba3ec422b/EbhNXZOQQM1EsmzwNR7xWNEBoG72J6PtIArVV2mDW3rwTQ?e=HQnlQP</a:t>
            </a:r>
          </a:p>
        </p:txBody>
      </p:sp>
      <p:sp>
        <p:nvSpPr>
          <p:cNvPr id="5" name="TextBox 4">
            <a:extLst>
              <a:ext uri="{FF2B5EF4-FFF2-40B4-BE49-F238E27FC236}">
                <a16:creationId xmlns:a16="http://schemas.microsoft.com/office/drawing/2014/main" id="{CDEE6EC5-9404-65BF-5EB6-C7F74F3951FB}"/>
              </a:ext>
            </a:extLst>
          </p:cNvPr>
          <p:cNvSpPr txBox="1"/>
          <p:nvPr/>
        </p:nvSpPr>
        <p:spPr>
          <a:xfrm>
            <a:off x="7737987" y="5611197"/>
            <a:ext cx="4296697" cy="923330"/>
          </a:xfrm>
          <a:prstGeom prst="rect">
            <a:avLst/>
          </a:prstGeom>
          <a:noFill/>
        </p:spPr>
        <p:txBody>
          <a:bodyPr wrap="square" rtlCol="0">
            <a:spAutoFit/>
          </a:bodyPr>
          <a:lstStyle/>
          <a:p>
            <a:r>
              <a:rPr lang="en-IN" dirty="0">
                <a:solidFill>
                  <a:schemeClr val="bg2"/>
                </a:solidFill>
              </a:rPr>
              <a:t>https://1drv.ms/x/c/e1641d3ba3ec422b/EeF223dbV99ChAn9nEhvDe8BQ474ZiTYjOuXC8DmibSpQA?e=VcNRiN</a:t>
            </a:r>
          </a:p>
        </p:txBody>
      </p:sp>
      <p:sp>
        <p:nvSpPr>
          <p:cNvPr id="6" name="TextBox 5">
            <a:extLst>
              <a:ext uri="{FF2B5EF4-FFF2-40B4-BE49-F238E27FC236}">
                <a16:creationId xmlns:a16="http://schemas.microsoft.com/office/drawing/2014/main" id="{E3913B64-6899-FAB8-6E7B-0EC2D9290FEC}"/>
              </a:ext>
            </a:extLst>
          </p:cNvPr>
          <p:cNvSpPr txBox="1"/>
          <p:nvPr/>
        </p:nvSpPr>
        <p:spPr>
          <a:xfrm>
            <a:off x="261257" y="5611197"/>
            <a:ext cx="2226304" cy="369332"/>
          </a:xfrm>
          <a:prstGeom prst="rect">
            <a:avLst/>
          </a:prstGeom>
          <a:noFill/>
        </p:spPr>
        <p:txBody>
          <a:bodyPr wrap="square" rtlCol="0">
            <a:spAutoFit/>
          </a:bodyPr>
          <a:lstStyle/>
          <a:p>
            <a:r>
              <a:rPr lang="en-IN" dirty="0">
                <a:solidFill>
                  <a:srgbClr val="FFFF00"/>
                </a:solidFill>
              </a:rPr>
              <a:t>Excel sheet link</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3217FC-84FC-7912-A938-5CEF636AE6C4}"/>
              </a:ext>
            </a:extLst>
          </p:cNvPr>
          <p:cNvSpPr txBox="1"/>
          <p:nvPr/>
        </p:nvSpPr>
        <p:spPr>
          <a:xfrm>
            <a:off x="127818" y="99280"/>
            <a:ext cx="11975691" cy="2862322"/>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Predictive Analytics:</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Consider implementing predictive analytics to forecast call volumes, enabling proactive resource planning.</a:t>
            </a:r>
            <a:endParaRPr lang="en-US" dirty="0"/>
          </a:p>
          <a:p>
            <a:pPr marL="285750" marR="0" lvl="0" indent="-171450" algn="l" rtl="0">
              <a:spcBef>
                <a:spcPts val="0"/>
              </a:spcBef>
              <a:spcAft>
                <a:spcPts val="0"/>
              </a:spcAft>
              <a:buClr>
                <a:schemeClr val="dk1"/>
              </a:buClr>
              <a:buSzPts val="1800"/>
              <a:buFont typeface="Arial"/>
              <a:buNone/>
            </a:pPr>
            <a:endParaRPr lang="en-US"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Conclusion:</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The visual representation of call volumes against time buckets provides valuable insights into the dynamics of customer interaction throughout the day. Identifying high-demand periods allows for strategic resource allocation and scheduling, optimizing the efficiency of the customer experience team. Further integration of predictive analytics can enhance proactive planning for future demand patterns.</a:t>
            </a:r>
          </a:p>
        </p:txBody>
      </p:sp>
      <p:pic>
        <p:nvPicPr>
          <p:cNvPr id="5" name="Picture 4">
            <a:extLst>
              <a:ext uri="{FF2B5EF4-FFF2-40B4-BE49-F238E27FC236}">
                <a16:creationId xmlns:a16="http://schemas.microsoft.com/office/drawing/2014/main" id="{7EDE6BB1-052B-6199-5B0A-121B4095D2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818" y="3086012"/>
            <a:ext cx="5839640" cy="3439005"/>
          </a:xfrm>
          <a:prstGeom prst="rect">
            <a:avLst/>
          </a:prstGeom>
        </p:spPr>
      </p:pic>
      <p:pic>
        <p:nvPicPr>
          <p:cNvPr id="7" name="Picture 6">
            <a:extLst>
              <a:ext uri="{FF2B5EF4-FFF2-40B4-BE49-F238E27FC236}">
                <a16:creationId xmlns:a16="http://schemas.microsoft.com/office/drawing/2014/main" id="{AE4E17B3-E661-8C05-7700-B1A298B8FA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5663" y="2990748"/>
            <a:ext cx="6076337" cy="3629532"/>
          </a:xfrm>
          <a:prstGeom prst="rect">
            <a:avLst/>
          </a:prstGeom>
        </p:spPr>
      </p:pic>
    </p:spTree>
    <p:extLst>
      <p:ext uri="{BB962C8B-B14F-4D97-AF65-F5344CB8AC3E}">
        <p14:creationId xmlns:p14="http://schemas.microsoft.com/office/powerpoint/2010/main" val="3350644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406" y="648930"/>
            <a:ext cx="11788877" cy="816076"/>
          </a:xfrm>
        </p:spPr>
        <p:txBody>
          <a:bodyPr>
            <a:normAutofit/>
          </a:bodyPr>
          <a:lstStyle/>
          <a:p>
            <a:pPr>
              <a:spcBef>
                <a:spcPts val="0"/>
              </a:spcBef>
            </a:pPr>
            <a:r>
              <a:rPr lang="en-US" sz="2400" b="1" dirty="0">
                <a:solidFill>
                  <a:srgbClr val="FFC000"/>
                </a:solidFill>
                <a:latin typeface="Calibri"/>
                <a:ea typeface="Calibri"/>
                <a:cs typeface="Calibri"/>
                <a:sym typeface="Calibri"/>
              </a:rPr>
              <a:t>Task 3 - Manpower Planning Analysis:</a:t>
            </a:r>
            <a:br>
              <a:rPr lang="en-US" sz="2400" dirty="0">
                <a:solidFill>
                  <a:srgbClr val="FFC000"/>
                </a:solidFill>
              </a:rPr>
            </a:br>
            <a:endParaRPr lang="en-US" sz="2400" dirty="0">
              <a:solidFill>
                <a:srgbClr val="FFC000"/>
              </a:solidFill>
            </a:endParaRPr>
          </a:p>
        </p:txBody>
      </p:sp>
      <p:sp>
        <p:nvSpPr>
          <p:cNvPr id="4" name="TextBox 3">
            <a:extLst>
              <a:ext uri="{FF2B5EF4-FFF2-40B4-BE49-F238E27FC236}">
                <a16:creationId xmlns:a16="http://schemas.microsoft.com/office/drawing/2014/main" id="{CDEE53EC-30E6-F921-8290-80EE7CDA7C8C}"/>
              </a:ext>
            </a:extLst>
          </p:cNvPr>
          <p:cNvSpPr txBox="1"/>
          <p:nvPr/>
        </p:nvSpPr>
        <p:spPr>
          <a:xfrm>
            <a:off x="201562" y="1910062"/>
            <a:ext cx="11788876" cy="4524315"/>
          </a:xfrm>
          <a:prstGeom prst="rect">
            <a:avLst/>
          </a:prstGeom>
          <a:noFill/>
        </p:spPr>
        <p:txBody>
          <a:bodyPr wrap="square">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Objective:</a:t>
            </a:r>
            <a:endParaRPr lang="en-US"/>
          </a:p>
          <a:p>
            <a:pPr marL="0" marR="0" lvl="0" indent="0" algn="l" rtl="0">
              <a:spcBef>
                <a:spcPts val="0"/>
              </a:spcBef>
              <a:spcAft>
                <a:spcPts val="0"/>
              </a:spcAft>
              <a:buNone/>
            </a:pPr>
            <a:endParaRPr lang="en-US"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The objective of this analysis is to propose a manpower allocation plan for each time bucket to reduce the abandon rate from 30% to 10%. This involves calculating the minimum number of agents required during each time period to ensure that at least 90 out of 100 calls are answered.</a:t>
            </a:r>
            <a:endParaRPr lang="en-US"/>
          </a:p>
          <a:p>
            <a:pPr marL="0" marR="0" lvl="0" indent="0" algn="l" rtl="0">
              <a:spcBef>
                <a:spcPts val="0"/>
              </a:spcBef>
              <a:spcAft>
                <a:spcPts val="0"/>
              </a:spcAft>
              <a:buNone/>
            </a:pPr>
            <a:endParaRPr lang="en-US"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Methodology:</a:t>
            </a:r>
            <a:endParaRPr lang="en-US"/>
          </a:p>
          <a:p>
            <a:pPr marL="0" marR="0" lvl="0" indent="0" algn="l" rtl="0">
              <a:spcBef>
                <a:spcPts val="0"/>
              </a:spcBef>
              <a:spcAft>
                <a:spcPts val="0"/>
              </a:spcAft>
              <a:buNone/>
            </a:pPr>
            <a:endParaRPr lang="en-US"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1. Current Abandon Rate Analysis:</a:t>
            </a:r>
            <a:endParaRPr lang="en-US"/>
          </a:p>
          <a:p>
            <a:pPr marL="0" marR="0" lvl="0" indent="0" algn="l" rtl="0">
              <a:spcBef>
                <a:spcPts val="0"/>
              </a:spcBef>
              <a:spcAft>
                <a:spcPts val="0"/>
              </a:spcAft>
              <a:buNone/>
            </a:pPr>
            <a:endParaRPr lang="en-US" sz="180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Analyzed the current abandon rate, which is approximately 30%.</a:t>
            </a:r>
            <a:endParaRPr lang="en-US"/>
          </a:p>
          <a:p>
            <a:pPr marL="0" marR="0" lvl="0" indent="0" algn="l" rtl="0">
              <a:spcBef>
                <a:spcPts val="0"/>
              </a:spcBef>
              <a:spcAft>
                <a:spcPts val="0"/>
              </a:spcAft>
              <a:buNone/>
            </a:pPr>
            <a:endParaRPr lang="en-US"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2. Calculation of Minimum Agents Required:</a:t>
            </a:r>
            <a:endParaRPr lang="en-US"/>
          </a:p>
          <a:p>
            <a:pPr marL="0" marR="0" lvl="0" indent="0" algn="l" rtl="0">
              <a:spcBef>
                <a:spcPts val="0"/>
              </a:spcBef>
              <a:spcAft>
                <a:spcPts val="0"/>
              </a:spcAft>
              <a:buNone/>
            </a:pPr>
            <a:endParaRPr lang="en-US" sz="180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Calculated the minimum number of agents needed in each time bucket to achieve a 10% abandon rate.</a:t>
            </a:r>
            <a:endParaRPr lang="en-US"/>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Utilized the formula: Minimum Agents = (Total Calls / (1 - Target Abandon Rate)) - Total Calls.</a:t>
            </a:r>
          </a:p>
        </p:txBody>
      </p:sp>
    </p:spTree>
    <p:extLst>
      <p:ext uri="{BB962C8B-B14F-4D97-AF65-F5344CB8AC3E}">
        <p14:creationId xmlns:p14="http://schemas.microsoft.com/office/powerpoint/2010/main" val="2902466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34702-F116-4991-A2F2-F603814D14EC}"/>
              </a:ext>
            </a:extLst>
          </p:cNvPr>
          <p:cNvSpPr>
            <a:spLocks noGrp="1"/>
          </p:cNvSpPr>
          <p:nvPr>
            <p:ph type="title"/>
          </p:nvPr>
        </p:nvSpPr>
        <p:spPr>
          <a:xfrm>
            <a:off x="267437" y="328691"/>
            <a:ext cx="9628632" cy="1362113"/>
          </a:xfrm>
        </p:spPr>
        <p:txBody>
          <a:bodyPr>
            <a:normAutofit/>
          </a:bodyPr>
          <a:lstStyle/>
          <a:p>
            <a:r>
              <a:rPr lang="en-US" sz="2000" dirty="0">
                <a:solidFill>
                  <a:schemeClr val="bg2"/>
                </a:solidFill>
                <a:latin typeface="Calibri"/>
                <a:ea typeface="Calibri"/>
                <a:cs typeface="Calibri"/>
                <a:sym typeface="Calibri"/>
              </a:rPr>
              <a:t>Key Findings:</a:t>
            </a:r>
            <a:br>
              <a:rPr lang="en-US" sz="2000" dirty="0">
                <a:solidFill>
                  <a:schemeClr val="bg2"/>
                </a:solidFill>
              </a:rPr>
            </a:br>
            <a:endParaRPr lang="en-IN" sz="2000" dirty="0">
              <a:solidFill>
                <a:schemeClr val="bg2"/>
              </a:solidFill>
            </a:endParaRPr>
          </a:p>
        </p:txBody>
      </p:sp>
      <p:sp>
        <p:nvSpPr>
          <p:cNvPr id="4" name="TextBox 3">
            <a:extLst>
              <a:ext uri="{FF2B5EF4-FFF2-40B4-BE49-F238E27FC236}">
                <a16:creationId xmlns:a16="http://schemas.microsoft.com/office/drawing/2014/main" id="{B027FD61-4283-A95A-2745-667FB78F3C8F}"/>
              </a:ext>
            </a:extLst>
          </p:cNvPr>
          <p:cNvSpPr txBox="1"/>
          <p:nvPr/>
        </p:nvSpPr>
        <p:spPr>
          <a:xfrm>
            <a:off x="133718" y="1779687"/>
            <a:ext cx="11924563" cy="5078313"/>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 Current Abandon Rate:</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The analysis confirmed the existing abandon rate of 30%, indicating a significant portion of calls going unanswered.</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2. Minimum Agents Required:</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Determined the minimum number of agents needed during each time bucket to achieve the target 10% abandon rate.</a:t>
            </a:r>
            <a:endParaRPr lang="en-US" dirty="0"/>
          </a:p>
          <a:p>
            <a:pPr marL="285750" marR="0" lvl="0" indent="-171450" algn="l" rtl="0">
              <a:spcBef>
                <a:spcPts val="0"/>
              </a:spcBef>
              <a:spcAft>
                <a:spcPts val="0"/>
              </a:spcAft>
              <a:buClr>
                <a:schemeClr val="dk1"/>
              </a:buClr>
              <a:buSzPts val="1800"/>
              <a:buFont typeface="Arial"/>
              <a:buNone/>
            </a:pPr>
            <a:endParaRPr lang="en-US"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Recommendations:</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1. Time-Specific Agent Allocation:</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Allocate agents based on the calculated minimums for each time bucket.</a:t>
            </a:r>
            <a:endParaRPr lang="en-US"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Ensure a dynamic workforce that aligns with fluctuating call volumes.</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2. Performance Monitoring:</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Implement real-time performance monitoring to adjust agent allocation dynamically based on actual call volumes.</a:t>
            </a:r>
            <a:endParaRPr lang="en-US" dirty="0"/>
          </a:p>
        </p:txBody>
      </p:sp>
    </p:spTree>
    <p:extLst>
      <p:ext uri="{BB962C8B-B14F-4D97-AF65-F5344CB8AC3E}">
        <p14:creationId xmlns:p14="http://schemas.microsoft.com/office/powerpoint/2010/main" val="690694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0EF13-B10A-0BDA-2D84-0DC23C4135FF}"/>
              </a:ext>
            </a:extLst>
          </p:cNvPr>
          <p:cNvSpPr>
            <a:spLocks noGrp="1"/>
          </p:cNvSpPr>
          <p:nvPr>
            <p:ph type="title"/>
          </p:nvPr>
        </p:nvSpPr>
        <p:spPr>
          <a:xfrm>
            <a:off x="617687" y="298392"/>
            <a:ext cx="9628632" cy="1362113"/>
          </a:xfrm>
        </p:spPr>
        <p:txBody>
          <a:bodyPr/>
          <a:lstStyle/>
          <a:p>
            <a:r>
              <a:rPr lang="en-US" sz="2800" dirty="0">
                <a:solidFill>
                  <a:schemeClr val="bg2"/>
                </a:solidFill>
                <a:latin typeface="Calibri"/>
                <a:ea typeface="Calibri"/>
                <a:cs typeface="Calibri"/>
                <a:sym typeface="Calibri"/>
              </a:rPr>
              <a:t>Conclusion:</a:t>
            </a:r>
            <a:br>
              <a:rPr lang="en-US" dirty="0">
                <a:solidFill>
                  <a:schemeClr val="bg2"/>
                </a:solidFill>
              </a:rPr>
            </a:br>
            <a:endParaRPr lang="en-IN" dirty="0">
              <a:solidFill>
                <a:schemeClr val="bg2"/>
              </a:solidFill>
            </a:endParaRPr>
          </a:p>
        </p:txBody>
      </p:sp>
      <p:sp>
        <p:nvSpPr>
          <p:cNvPr id="4" name="TextBox 3">
            <a:extLst>
              <a:ext uri="{FF2B5EF4-FFF2-40B4-BE49-F238E27FC236}">
                <a16:creationId xmlns:a16="http://schemas.microsoft.com/office/drawing/2014/main" id="{4A1796EA-72E7-2288-C024-49BD348D2416}"/>
              </a:ext>
            </a:extLst>
          </p:cNvPr>
          <p:cNvSpPr txBox="1"/>
          <p:nvPr/>
        </p:nvSpPr>
        <p:spPr>
          <a:xfrm>
            <a:off x="0" y="1882953"/>
            <a:ext cx="12083143" cy="1200329"/>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The proposed manpower allocation plan aims to reduce the abandon rate to 10% by strategically assigning agents during different time buckets. This targeted approach ensures efficient handling of calls, improving customer satisfaction by minimizing the likelihood of calls going unanswered. Continuous monitoring and adjustment of workforce allocation based on actual call volumes are essential for sustained effectiveness.</a:t>
            </a:r>
            <a:endParaRPr lang="en-US" dirty="0"/>
          </a:p>
        </p:txBody>
      </p:sp>
      <p:pic>
        <p:nvPicPr>
          <p:cNvPr id="6" name="Picture 5">
            <a:extLst>
              <a:ext uri="{FF2B5EF4-FFF2-40B4-BE49-F238E27FC236}">
                <a16:creationId xmlns:a16="http://schemas.microsoft.com/office/drawing/2014/main" id="{1CD5973A-8DAD-EA01-F210-C427ECAA98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826" y="3174554"/>
            <a:ext cx="4731863" cy="1200329"/>
          </a:xfrm>
          <a:prstGeom prst="rect">
            <a:avLst/>
          </a:prstGeom>
        </p:spPr>
      </p:pic>
      <p:pic>
        <p:nvPicPr>
          <p:cNvPr id="8" name="Picture 7">
            <a:extLst>
              <a:ext uri="{FF2B5EF4-FFF2-40B4-BE49-F238E27FC236}">
                <a16:creationId xmlns:a16="http://schemas.microsoft.com/office/drawing/2014/main" id="{3DE7FF0D-1517-2C50-B24F-9F42159EE3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514" y="4283611"/>
            <a:ext cx="5178489" cy="2481215"/>
          </a:xfrm>
          <a:prstGeom prst="rect">
            <a:avLst/>
          </a:prstGeom>
        </p:spPr>
      </p:pic>
      <p:pic>
        <p:nvPicPr>
          <p:cNvPr id="10" name="Picture 9">
            <a:extLst>
              <a:ext uri="{FF2B5EF4-FFF2-40B4-BE49-F238E27FC236}">
                <a16:creationId xmlns:a16="http://schemas.microsoft.com/office/drawing/2014/main" id="{9CECB9AB-445C-273D-D9A4-7A05A40538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4326" y="3083282"/>
            <a:ext cx="4893626" cy="1040850"/>
          </a:xfrm>
          <a:prstGeom prst="rect">
            <a:avLst/>
          </a:prstGeom>
        </p:spPr>
      </p:pic>
      <p:pic>
        <p:nvPicPr>
          <p:cNvPr id="12" name="Picture 11">
            <a:extLst>
              <a:ext uri="{FF2B5EF4-FFF2-40B4-BE49-F238E27FC236}">
                <a16:creationId xmlns:a16="http://schemas.microsoft.com/office/drawing/2014/main" id="{9E79DA74-48F6-75C0-26F6-56645830B65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73255" y="4142099"/>
            <a:ext cx="5241919" cy="2622727"/>
          </a:xfrm>
          <a:prstGeom prst="rect">
            <a:avLst/>
          </a:prstGeom>
        </p:spPr>
      </p:pic>
    </p:spTree>
    <p:extLst>
      <p:ext uri="{BB962C8B-B14F-4D97-AF65-F5344CB8AC3E}">
        <p14:creationId xmlns:p14="http://schemas.microsoft.com/office/powerpoint/2010/main" val="1119246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F47AA-B135-96C5-6601-6C9DBF1F1738}"/>
              </a:ext>
            </a:extLst>
          </p:cNvPr>
          <p:cNvSpPr>
            <a:spLocks noGrp="1"/>
          </p:cNvSpPr>
          <p:nvPr>
            <p:ph type="title"/>
          </p:nvPr>
        </p:nvSpPr>
        <p:spPr>
          <a:xfrm>
            <a:off x="2465147" y="466343"/>
            <a:ext cx="9628632" cy="1362113"/>
          </a:xfrm>
        </p:spPr>
        <p:txBody>
          <a:bodyPr>
            <a:normAutofit/>
          </a:bodyPr>
          <a:lstStyle/>
          <a:p>
            <a:r>
              <a:rPr lang="en-US" sz="2800" b="1" dirty="0">
                <a:solidFill>
                  <a:schemeClr val="bg2"/>
                </a:solidFill>
                <a:latin typeface="Calibri"/>
                <a:ea typeface="Calibri"/>
                <a:cs typeface="Calibri"/>
                <a:sym typeface="Calibri"/>
              </a:rPr>
              <a:t>Agents Working VS Agents Needed</a:t>
            </a:r>
            <a:br>
              <a:rPr lang="en-US" sz="2800" dirty="0">
                <a:solidFill>
                  <a:schemeClr val="bg2"/>
                </a:solidFill>
              </a:rPr>
            </a:br>
            <a:endParaRPr lang="en-IN" sz="2800" dirty="0">
              <a:solidFill>
                <a:schemeClr val="bg2"/>
              </a:solidFill>
            </a:endParaRPr>
          </a:p>
        </p:txBody>
      </p:sp>
      <p:pic>
        <p:nvPicPr>
          <p:cNvPr id="4" name="Picture 3">
            <a:extLst>
              <a:ext uri="{FF2B5EF4-FFF2-40B4-BE49-F238E27FC236}">
                <a16:creationId xmlns:a16="http://schemas.microsoft.com/office/drawing/2014/main" id="{E4A2CB63-29C3-F200-0117-FCEF6956B3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127" y="1828456"/>
            <a:ext cx="4725059" cy="3406017"/>
          </a:xfrm>
          <a:prstGeom prst="rect">
            <a:avLst/>
          </a:prstGeom>
        </p:spPr>
      </p:pic>
      <p:pic>
        <p:nvPicPr>
          <p:cNvPr id="6" name="Picture 5">
            <a:extLst>
              <a:ext uri="{FF2B5EF4-FFF2-40B4-BE49-F238E27FC236}">
                <a16:creationId xmlns:a16="http://schemas.microsoft.com/office/drawing/2014/main" id="{D18D5D81-60E9-1C89-6CDC-F21EFC0CA0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3285" y="2397624"/>
            <a:ext cx="6001588" cy="3534268"/>
          </a:xfrm>
          <a:prstGeom prst="rect">
            <a:avLst/>
          </a:prstGeom>
        </p:spPr>
      </p:pic>
      <p:pic>
        <p:nvPicPr>
          <p:cNvPr id="8" name="Picture 7">
            <a:extLst>
              <a:ext uri="{FF2B5EF4-FFF2-40B4-BE49-F238E27FC236}">
                <a16:creationId xmlns:a16="http://schemas.microsoft.com/office/drawing/2014/main" id="{46B9076C-6604-A27E-0D46-4B8203B261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1942" y="5352840"/>
            <a:ext cx="4315427" cy="1505160"/>
          </a:xfrm>
          <a:prstGeom prst="rect">
            <a:avLst/>
          </a:prstGeom>
        </p:spPr>
      </p:pic>
    </p:spTree>
    <p:extLst>
      <p:ext uri="{BB962C8B-B14F-4D97-AF65-F5344CB8AC3E}">
        <p14:creationId xmlns:p14="http://schemas.microsoft.com/office/powerpoint/2010/main" val="618165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AFFA9-FFC2-70F1-54A8-9546D58D9EDB}"/>
              </a:ext>
            </a:extLst>
          </p:cNvPr>
          <p:cNvSpPr>
            <a:spLocks noGrp="1"/>
          </p:cNvSpPr>
          <p:nvPr>
            <p:ph type="title"/>
          </p:nvPr>
        </p:nvSpPr>
        <p:spPr>
          <a:xfrm>
            <a:off x="300446" y="466343"/>
            <a:ext cx="9628632" cy="1362113"/>
          </a:xfrm>
        </p:spPr>
        <p:txBody>
          <a:bodyPr>
            <a:normAutofit/>
          </a:bodyPr>
          <a:lstStyle/>
          <a:p>
            <a:r>
              <a:rPr lang="en-US" sz="2800" b="1" dirty="0">
                <a:solidFill>
                  <a:srgbClr val="FFC000"/>
                </a:solidFill>
                <a:latin typeface="Calibri"/>
                <a:ea typeface="Calibri"/>
                <a:cs typeface="Calibri"/>
                <a:sym typeface="Calibri"/>
              </a:rPr>
              <a:t>Task 4 - Night Shift Manpower Planning:</a:t>
            </a:r>
            <a:br>
              <a:rPr lang="en-US" sz="2800" dirty="0">
                <a:solidFill>
                  <a:srgbClr val="FFC000"/>
                </a:solidFill>
              </a:rPr>
            </a:br>
            <a:endParaRPr lang="en-IN" sz="2800" dirty="0">
              <a:solidFill>
                <a:srgbClr val="FFC000"/>
              </a:solidFill>
            </a:endParaRPr>
          </a:p>
        </p:txBody>
      </p:sp>
      <p:sp>
        <p:nvSpPr>
          <p:cNvPr id="4" name="TextBox 3">
            <a:extLst>
              <a:ext uri="{FF2B5EF4-FFF2-40B4-BE49-F238E27FC236}">
                <a16:creationId xmlns:a16="http://schemas.microsoft.com/office/drawing/2014/main" id="{4B67286B-0F5F-D054-C120-1749D41C0F71}"/>
              </a:ext>
            </a:extLst>
          </p:cNvPr>
          <p:cNvSpPr txBox="1"/>
          <p:nvPr/>
        </p:nvSpPr>
        <p:spPr>
          <a:xfrm>
            <a:off x="300445" y="1828456"/>
            <a:ext cx="11456125" cy="4801314"/>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Objective:</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The objective of this analysis is to propose a manpower plan for handling night calls, ensuring a positive customer experience while maintaining a maximum abandon rate of 10%. The assumption is that 30 calls are received at night (9 pm to 9 am) for every 100 calls received during the day.</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Methodology:</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1. Assumptions:</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Night shift calls assumed to be 30% of the daily calls.</a:t>
            </a:r>
            <a:endParaRPr lang="en-US"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Maximum allowable abandon rate set at 10%.</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2. Calculation of Minimum Agents Required for Night Shift:</a:t>
            </a:r>
            <a:endParaRPr lang="en-US" dirty="0"/>
          </a:p>
          <a:p>
            <a:pPr marL="0" marR="0" lvl="0" indent="0" algn="l" rtl="0">
              <a:spcBef>
                <a:spcPts val="0"/>
              </a:spcBef>
              <a:spcAft>
                <a:spcPts val="0"/>
              </a:spcAft>
              <a:buNone/>
            </a:pPr>
            <a:endParaRPr lang="en-US" sz="18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Calculated the minimum number of agents needed during each night time bucket to achieve the target 10% abandon rate.</a:t>
            </a:r>
          </a:p>
        </p:txBody>
      </p:sp>
    </p:spTree>
    <p:extLst>
      <p:ext uri="{BB962C8B-B14F-4D97-AF65-F5344CB8AC3E}">
        <p14:creationId xmlns:p14="http://schemas.microsoft.com/office/powerpoint/2010/main" val="913220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F383A-FFEE-C410-4A36-18AD102CB993}"/>
              </a:ext>
            </a:extLst>
          </p:cNvPr>
          <p:cNvSpPr>
            <a:spLocks noGrp="1"/>
          </p:cNvSpPr>
          <p:nvPr>
            <p:ph type="title"/>
          </p:nvPr>
        </p:nvSpPr>
        <p:spPr>
          <a:xfrm>
            <a:off x="309776" y="447682"/>
            <a:ext cx="9628632" cy="1362113"/>
          </a:xfrm>
        </p:spPr>
        <p:txBody>
          <a:bodyPr>
            <a:normAutofit/>
          </a:bodyPr>
          <a:lstStyle/>
          <a:p>
            <a:r>
              <a:rPr lang="en-US" sz="2800" dirty="0">
                <a:solidFill>
                  <a:schemeClr val="bg2"/>
                </a:solidFill>
                <a:latin typeface="Calibri"/>
                <a:ea typeface="Calibri"/>
                <a:cs typeface="Calibri"/>
                <a:sym typeface="Calibri"/>
              </a:rPr>
              <a:t>Key Findings:</a:t>
            </a:r>
            <a:br>
              <a:rPr lang="en-US" sz="2800" dirty="0">
                <a:solidFill>
                  <a:schemeClr val="bg2"/>
                </a:solidFill>
              </a:rPr>
            </a:br>
            <a:endParaRPr lang="en-IN" sz="2800" dirty="0">
              <a:solidFill>
                <a:schemeClr val="bg2"/>
              </a:solidFill>
            </a:endParaRPr>
          </a:p>
        </p:txBody>
      </p:sp>
      <p:sp>
        <p:nvSpPr>
          <p:cNvPr id="4" name="TextBox 3">
            <a:extLst>
              <a:ext uri="{FF2B5EF4-FFF2-40B4-BE49-F238E27FC236}">
                <a16:creationId xmlns:a16="http://schemas.microsoft.com/office/drawing/2014/main" id="{B28D6275-31D3-4EC2-1314-983842E3E83A}"/>
              </a:ext>
            </a:extLst>
          </p:cNvPr>
          <p:cNvSpPr txBox="1"/>
          <p:nvPr/>
        </p:nvSpPr>
        <p:spPr>
          <a:xfrm>
            <a:off x="65315" y="1955051"/>
            <a:ext cx="12126686" cy="4893647"/>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 </a:t>
            </a:r>
            <a:r>
              <a:rPr lang="en-US" sz="1400" dirty="0">
                <a:solidFill>
                  <a:schemeClr val="dk1"/>
                </a:solidFill>
                <a:latin typeface="Calibri"/>
                <a:ea typeface="Calibri"/>
                <a:cs typeface="Calibri"/>
                <a:sym typeface="Calibri"/>
              </a:rPr>
              <a:t>Night Shift Call Distribution:</a:t>
            </a:r>
            <a:endParaRPr lang="en-US" sz="1400" dirty="0"/>
          </a:p>
          <a:p>
            <a:pPr marL="0" marR="0" lvl="0" indent="0" algn="l" rtl="0">
              <a:spcBef>
                <a:spcPts val="0"/>
              </a:spcBef>
              <a:spcAft>
                <a:spcPts val="0"/>
              </a:spcAft>
              <a:buNone/>
            </a:pPr>
            <a:endParaRPr lang="en-US" sz="1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400" dirty="0">
                <a:solidFill>
                  <a:schemeClr val="dk1"/>
                </a:solidFill>
                <a:latin typeface="Calibri"/>
                <a:ea typeface="Calibri"/>
                <a:cs typeface="Calibri"/>
                <a:sym typeface="Calibri"/>
              </a:rPr>
              <a:t>Assumed 30% of the daily calls occur at night (9 pm to 9 am), resulting in 30 additional calls.</a:t>
            </a:r>
            <a:endParaRPr lang="en-US" sz="1400" dirty="0"/>
          </a:p>
          <a:p>
            <a:pPr marL="0" marR="0" lvl="0" indent="0" algn="l" rtl="0">
              <a:spcBef>
                <a:spcPts val="0"/>
              </a:spcBef>
              <a:spcAft>
                <a:spcPts val="0"/>
              </a:spcAft>
              <a:buNone/>
            </a:pPr>
            <a:endParaRPr lang="en-US" sz="1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dirty="0">
                <a:solidFill>
                  <a:schemeClr val="dk1"/>
                </a:solidFill>
                <a:latin typeface="Calibri"/>
                <a:ea typeface="Calibri"/>
                <a:cs typeface="Calibri"/>
                <a:sym typeface="Calibri"/>
              </a:rPr>
              <a:t>2. Minimum Agents Required for Night Shift:</a:t>
            </a:r>
            <a:endParaRPr lang="en-US" sz="1400" dirty="0"/>
          </a:p>
          <a:p>
            <a:pPr marL="0" marR="0" lvl="0" indent="0" algn="l" rtl="0">
              <a:spcBef>
                <a:spcPts val="0"/>
              </a:spcBef>
              <a:spcAft>
                <a:spcPts val="0"/>
              </a:spcAft>
              <a:buNone/>
            </a:pPr>
            <a:endParaRPr lang="en-US" sz="1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400" dirty="0">
                <a:solidFill>
                  <a:schemeClr val="dk1"/>
                </a:solidFill>
                <a:latin typeface="Calibri"/>
                <a:ea typeface="Calibri"/>
                <a:cs typeface="Calibri"/>
                <a:sym typeface="Calibri"/>
              </a:rPr>
              <a:t>Determined the minimum number of agents needed during each night time bucket to ensure a 10% abandon rate.</a:t>
            </a:r>
            <a:endParaRPr lang="en-US" sz="1400" dirty="0"/>
          </a:p>
          <a:p>
            <a:pPr marL="0" marR="0" lvl="0" indent="0" algn="l" rtl="0">
              <a:spcBef>
                <a:spcPts val="0"/>
              </a:spcBef>
              <a:spcAft>
                <a:spcPts val="0"/>
              </a:spcAft>
              <a:buNone/>
            </a:pPr>
            <a:endParaRPr lang="en-US" sz="1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dirty="0">
                <a:solidFill>
                  <a:schemeClr val="dk1"/>
                </a:solidFill>
                <a:latin typeface="Calibri"/>
                <a:ea typeface="Calibri"/>
                <a:cs typeface="Calibri"/>
                <a:sym typeface="Calibri"/>
              </a:rPr>
              <a:t>Recommendations:</a:t>
            </a:r>
            <a:endParaRPr lang="en-US" sz="1400" dirty="0"/>
          </a:p>
          <a:p>
            <a:pPr marL="0" marR="0" lvl="0" indent="0" algn="l" rtl="0">
              <a:spcBef>
                <a:spcPts val="0"/>
              </a:spcBef>
              <a:spcAft>
                <a:spcPts val="0"/>
              </a:spcAft>
              <a:buNone/>
            </a:pPr>
            <a:endParaRPr lang="en-US" sz="1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dirty="0">
                <a:solidFill>
                  <a:schemeClr val="dk1"/>
                </a:solidFill>
                <a:latin typeface="Calibri"/>
                <a:ea typeface="Calibri"/>
                <a:cs typeface="Calibri"/>
                <a:sym typeface="Calibri"/>
              </a:rPr>
              <a:t>1. Night Shift Agent Allocation:</a:t>
            </a:r>
            <a:endParaRPr lang="en-US" sz="1400" dirty="0"/>
          </a:p>
          <a:p>
            <a:pPr marL="0" marR="0" lvl="0" indent="0" algn="l" rtl="0">
              <a:spcBef>
                <a:spcPts val="0"/>
              </a:spcBef>
              <a:spcAft>
                <a:spcPts val="0"/>
              </a:spcAft>
              <a:buNone/>
            </a:pPr>
            <a:endParaRPr lang="en-US" sz="1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400" dirty="0">
                <a:solidFill>
                  <a:schemeClr val="dk1"/>
                </a:solidFill>
                <a:latin typeface="Calibri"/>
                <a:ea typeface="Calibri"/>
                <a:cs typeface="Calibri"/>
                <a:sym typeface="Calibri"/>
              </a:rPr>
              <a:t>Allocate agents specifically for night shifts based on the calculated minimums.</a:t>
            </a:r>
            <a:endParaRPr lang="en-US" sz="1400" dirty="0"/>
          </a:p>
          <a:p>
            <a:pPr marL="285750" marR="0" lvl="0" indent="-285750" algn="l" rtl="0">
              <a:spcBef>
                <a:spcPts val="0"/>
              </a:spcBef>
              <a:spcAft>
                <a:spcPts val="0"/>
              </a:spcAft>
              <a:buClr>
                <a:schemeClr val="dk1"/>
              </a:buClr>
              <a:buSzPts val="1800"/>
              <a:buFont typeface="Arial"/>
              <a:buChar char="•"/>
            </a:pPr>
            <a:r>
              <a:rPr lang="en-US" sz="1400" dirty="0">
                <a:solidFill>
                  <a:schemeClr val="dk1"/>
                </a:solidFill>
                <a:latin typeface="Calibri"/>
                <a:ea typeface="Calibri"/>
                <a:cs typeface="Calibri"/>
                <a:sym typeface="Calibri"/>
              </a:rPr>
              <a:t>Ensure well-trained agents capable of handling diverse issues.</a:t>
            </a:r>
            <a:endParaRPr lang="en-US" sz="1400" dirty="0"/>
          </a:p>
          <a:p>
            <a:pPr marL="0" marR="0" lvl="0" indent="0" algn="l" rtl="0">
              <a:spcBef>
                <a:spcPts val="0"/>
              </a:spcBef>
              <a:spcAft>
                <a:spcPts val="0"/>
              </a:spcAft>
              <a:buNone/>
            </a:pPr>
            <a:endParaRPr lang="en-US" sz="1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dirty="0">
                <a:solidFill>
                  <a:schemeClr val="dk1"/>
                </a:solidFill>
                <a:latin typeface="Calibri"/>
                <a:ea typeface="Calibri"/>
                <a:cs typeface="Calibri"/>
                <a:sym typeface="Calibri"/>
              </a:rPr>
              <a:t>2. Efficient Handover Processes:</a:t>
            </a:r>
            <a:endParaRPr lang="en-US" sz="1400" dirty="0"/>
          </a:p>
          <a:p>
            <a:pPr marL="0" marR="0" lvl="0" indent="0" algn="l" rtl="0">
              <a:spcBef>
                <a:spcPts val="0"/>
              </a:spcBef>
              <a:spcAft>
                <a:spcPts val="0"/>
              </a:spcAft>
              <a:buNone/>
            </a:pPr>
            <a:endParaRPr lang="en-US" sz="1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400" dirty="0">
                <a:solidFill>
                  <a:schemeClr val="dk1"/>
                </a:solidFill>
                <a:latin typeface="Calibri"/>
                <a:ea typeface="Calibri"/>
                <a:cs typeface="Calibri"/>
                <a:sym typeface="Calibri"/>
              </a:rPr>
              <a:t>Establish efficient handover processes between day and night shifts to ensure a seamless customer experience.</a:t>
            </a:r>
            <a:endParaRPr lang="en-US" sz="1400" dirty="0"/>
          </a:p>
          <a:p>
            <a:pPr marL="0" marR="0" lvl="0" indent="0" algn="l" rtl="0">
              <a:spcBef>
                <a:spcPts val="0"/>
              </a:spcBef>
              <a:spcAft>
                <a:spcPts val="0"/>
              </a:spcAft>
              <a:buNone/>
            </a:pPr>
            <a:endParaRPr lang="en-US" sz="1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400" dirty="0">
                <a:solidFill>
                  <a:schemeClr val="dk1"/>
                </a:solidFill>
                <a:latin typeface="Calibri"/>
                <a:ea typeface="Calibri"/>
                <a:cs typeface="Calibri"/>
                <a:sym typeface="Calibri"/>
              </a:rPr>
              <a:t>3. Performance Metrics Monitoring:</a:t>
            </a:r>
            <a:endParaRPr lang="en-US" sz="1400" dirty="0"/>
          </a:p>
          <a:p>
            <a:pPr marL="0" marR="0" lvl="0" indent="0" algn="l" rtl="0">
              <a:spcBef>
                <a:spcPts val="0"/>
              </a:spcBef>
              <a:spcAft>
                <a:spcPts val="0"/>
              </a:spcAft>
              <a:buNone/>
            </a:pPr>
            <a:endParaRPr lang="en-US" sz="1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400" dirty="0">
                <a:solidFill>
                  <a:schemeClr val="dk1"/>
                </a:solidFill>
                <a:latin typeface="Calibri"/>
                <a:ea typeface="Calibri"/>
                <a:cs typeface="Calibri"/>
                <a:sym typeface="Calibri"/>
              </a:rPr>
              <a:t>Monitor performance metrics during night shifts and adjust agent allocation as needed.</a:t>
            </a:r>
          </a:p>
        </p:txBody>
      </p:sp>
    </p:spTree>
    <p:extLst>
      <p:ext uri="{BB962C8B-B14F-4D97-AF65-F5344CB8AC3E}">
        <p14:creationId xmlns:p14="http://schemas.microsoft.com/office/powerpoint/2010/main" val="1214720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4AFC9-1676-E2DD-3884-5D6B4E6AEF6D}"/>
              </a:ext>
            </a:extLst>
          </p:cNvPr>
          <p:cNvSpPr>
            <a:spLocks noGrp="1"/>
          </p:cNvSpPr>
          <p:nvPr>
            <p:ph type="title"/>
          </p:nvPr>
        </p:nvSpPr>
        <p:spPr>
          <a:xfrm>
            <a:off x="477728" y="512996"/>
            <a:ext cx="9628632" cy="1362113"/>
          </a:xfrm>
        </p:spPr>
        <p:txBody>
          <a:bodyPr>
            <a:normAutofit/>
          </a:bodyPr>
          <a:lstStyle/>
          <a:p>
            <a:r>
              <a:rPr lang="en-US" sz="2400" dirty="0">
                <a:solidFill>
                  <a:schemeClr val="bg2"/>
                </a:solidFill>
                <a:latin typeface="Calibri"/>
                <a:ea typeface="Calibri"/>
                <a:cs typeface="Calibri"/>
                <a:sym typeface="Calibri"/>
              </a:rPr>
              <a:t>Conclusion:</a:t>
            </a:r>
            <a:br>
              <a:rPr lang="en-US" sz="2400" dirty="0">
                <a:solidFill>
                  <a:schemeClr val="bg2"/>
                </a:solidFill>
              </a:rPr>
            </a:br>
            <a:endParaRPr lang="en-IN" sz="2400" dirty="0">
              <a:solidFill>
                <a:schemeClr val="bg2"/>
              </a:solidFill>
            </a:endParaRPr>
          </a:p>
        </p:txBody>
      </p:sp>
      <p:sp>
        <p:nvSpPr>
          <p:cNvPr id="4" name="TextBox 3">
            <a:extLst>
              <a:ext uri="{FF2B5EF4-FFF2-40B4-BE49-F238E27FC236}">
                <a16:creationId xmlns:a16="http://schemas.microsoft.com/office/drawing/2014/main" id="{B3FC05AC-6204-CA21-6C32-BACE9619578A}"/>
              </a:ext>
            </a:extLst>
          </p:cNvPr>
          <p:cNvSpPr txBox="1"/>
          <p:nvPr/>
        </p:nvSpPr>
        <p:spPr>
          <a:xfrm>
            <a:off x="205272" y="1875109"/>
            <a:ext cx="11644605" cy="1477328"/>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The proposed manpower plan for night shifts is designed to handle the additional 30 calls efficiently while maintaining a maximum abandon rate of 10%. Allocating trained agents to the night shift ensures customers receive satisfactory service even during non-traditional hours. Continuous monitoring and adjustment based on performance metrics are essential for the success of the night shift manpower plan. This approach contributes to overall customer satisfaction by addressing the need for support during extended hours.</a:t>
            </a:r>
          </a:p>
        </p:txBody>
      </p:sp>
      <p:pic>
        <p:nvPicPr>
          <p:cNvPr id="6" name="Picture 5">
            <a:extLst>
              <a:ext uri="{FF2B5EF4-FFF2-40B4-BE49-F238E27FC236}">
                <a16:creationId xmlns:a16="http://schemas.microsoft.com/office/drawing/2014/main" id="{97978A47-3B4B-D11A-EBC0-78FD45E359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272" y="3352437"/>
            <a:ext cx="7144747" cy="3496163"/>
          </a:xfrm>
          <a:prstGeom prst="rect">
            <a:avLst/>
          </a:prstGeom>
        </p:spPr>
      </p:pic>
      <p:pic>
        <p:nvPicPr>
          <p:cNvPr id="8" name="Picture 7">
            <a:extLst>
              <a:ext uri="{FF2B5EF4-FFF2-40B4-BE49-F238E27FC236}">
                <a16:creationId xmlns:a16="http://schemas.microsoft.com/office/drawing/2014/main" id="{8A4261D0-EACF-40F1-CE33-A858CCC6FB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6985" y="3886072"/>
            <a:ext cx="4429743" cy="1829055"/>
          </a:xfrm>
          <a:prstGeom prst="rect">
            <a:avLst/>
          </a:prstGeom>
        </p:spPr>
      </p:pic>
    </p:spTree>
    <p:extLst>
      <p:ext uri="{BB962C8B-B14F-4D97-AF65-F5344CB8AC3E}">
        <p14:creationId xmlns:p14="http://schemas.microsoft.com/office/powerpoint/2010/main" val="3001522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66FD3-48D8-EAFC-1803-8ACDB5BE53B5}"/>
              </a:ext>
            </a:extLst>
          </p:cNvPr>
          <p:cNvSpPr>
            <a:spLocks noGrp="1"/>
          </p:cNvSpPr>
          <p:nvPr>
            <p:ph type="title"/>
          </p:nvPr>
        </p:nvSpPr>
        <p:spPr>
          <a:xfrm>
            <a:off x="2857034" y="401029"/>
            <a:ext cx="9628632" cy="1362113"/>
          </a:xfrm>
        </p:spPr>
        <p:txBody>
          <a:bodyPr>
            <a:normAutofit/>
          </a:bodyPr>
          <a:lstStyle/>
          <a:p>
            <a:r>
              <a:rPr lang="en-IN" sz="2800" dirty="0"/>
              <a:t>Agent Distribution in night</a:t>
            </a:r>
          </a:p>
        </p:txBody>
      </p:sp>
      <p:pic>
        <p:nvPicPr>
          <p:cNvPr id="4" name="Picture 3">
            <a:extLst>
              <a:ext uri="{FF2B5EF4-FFF2-40B4-BE49-F238E27FC236}">
                <a16:creationId xmlns:a16="http://schemas.microsoft.com/office/drawing/2014/main" id="{B7D39F23-49B2-18E8-1F5E-AAF77F9419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829" y="2441460"/>
            <a:ext cx="2724530" cy="3486637"/>
          </a:xfrm>
          <a:prstGeom prst="rect">
            <a:avLst/>
          </a:prstGeom>
        </p:spPr>
      </p:pic>
      <p:pic>
        <p:nvPicPr>
          <p:cNvPr id="6" name="Picture 5">
            <a:extLst>
              <a:ext uri="{FF2B5EF4-FFF2-40B4-BE49-F238E27FC236}">
                <a16:creationId xmlns:a16="http://schemas.microsoft.com/office/drawing/2014/main" id="{51C9CB27-44FB-CE86-1668-B5AD53B629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6767" y="2276669"/>
            <a:ext cx="6596743" cy="3900196"/>
          </a:xfrm>
          <a:prstGeom prst="rect">
            <a:avLst/>
          </a:prstGeom>
        </p:spPr>
      </p:pic>
    </p:spTree>
    <p:extLst>
      <p:ext uri="{BB962C8B-B14F-4D97-AF65-F5344CB8AC3E}">
        <p14:creationId xmlns:p14="http://schemas.microsoft.com/office/powerpoint/2010/main" val="487327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07131" y="475674"/>
            <a:ext cx="9628632" cy="1362113"/>
          </a:xfrm>
        </p:spPr>
        <p:txBody>
          <a:bodyPr/>
          <a:lstStyle/>
          <a:p>
            <a:r>
              <a:rPr lang="en-US" sz="3200" b="1" u="sng" dirty="0">
                <a:solidFill>
                  <a:srgbClr val="FFC000"/>
                </a:solidFill>
                <a:latin typeface="Calibri"/>
                <a:ea typeface="Calibri"/>
                <a:cs typeface="Calibri"/>
                <a:sym typeface="Calibri"/>
              </a:rPr>
              <a:t>Results</a:t>
            </a:r>
            <a:br>
              <a:rPr lang="en-US" dirty="0">
                <a:solidFill>
                  <a:srgbClr val="FFC000"/>
                </a:solidFill>
              </a:rPr>
            </a:br>
            <a:endParaRPr lang="en-US" dirty="0">
              <a:solidFill>
                <a:srgbClr val="FFC000"/>
              </a:solidFill>
            </a:endParaRPr>
          </a:p>
        </p:txBody>
      </p:sp>
      <p:sp>
        <p:nvSpPr>
          <p:cNvPr id="7" name="Content Placeholder 6">
            <a:extLst>
              <a:ext uri="{FF2B5EF4-FFF2-40B4-BE49-F238E27FC236}">
                <a16:creationId xmlns:a16="http://schemas.microsoft.com/office/drawing/2014/main" id="{69D71227-9681-15D5-E12D-B40CB29A2FFB}"/>
              </a:ext>
            </a:extLst>
          </p:cNvPr>
          <p:cNvSpPr>
            <a:spLocks noGrp="1"/>
          </p:cNvSpPr>
          <p:nvPr>
            <p:ph idx="1"/>
          </p:nvPr>
        </p:nvSpPr>
        <p:spPr>
          <a:xfrm>
            <a:off x="289249" y="2190749"/>
            <a:ext cx="11709918" cy="4564614"/>
          </a:xfrm>
        </p:spPr>
        <p:txBody>
          <a:bodyPr>
            <a:normAutofit fontScale="77500" lnSpcReduction="20000"/>
          </a:bodyPr>
          <a:lstStyle/>
          <a:p>
            <a:pPr marL="0" marR="0" lvl="0" indent="0" algn="l" rtl="0">
              <a:spcBef>
                <a:spcPts val="0"/>
              </a:spcBef>
              <a:spcAft>
                <a:spcPts val="0"/>
              </a:spcAft>
              <a:buNone/>
            </a:pPr>
            <a:r>
              <a:rPr lang="en-US" sz="2400" b="1" dirty="0">
                <a:solidFill>
                  <a:schemeClr val="dk1"/>
                </a:solidFill>
                <a:latin typeface="Calibri"/>
                <a:ea typeface="Calibri"/>
                <a:cs typeface="Calibri"/>
                <a:sym typeface="Calibri"/>
              </a:rPr>
              <a:t>Task 1 -</a:t>
            </a:r>
            <a:r>
              <a:rPr lang="en-US" sz="2400" dirty="0">
                <a:solidFill>
                  <a:schemeClr val="dk1"/>
                </a:solidFill>
                <a:latin typeface="Calibri"/>
                <a:ea typeface="Calibri"/>
                <a:cs typeface="Calibri"/>
                <a:sym typeface="Calibri"/>
              </a:rPr>
              <a:t> Insights derived from average call duration during peak hours provide a strategic opportunity to enhance service efficiency. By addressing the specific challenges that contribute to longer call durations, the organization can streamline processes, optimize training, and improve overall customer satisfaction during high-demand periods. Continuous monitoring and adaptation to evolving patterns will be essential for sustained success in service optimization.</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b="1" dirty="0">
                <a:solidFill>
                  <a:schemeClr val="dk1"/>
                </a:solidFill>
                <a:latin typeface="Calibri"/>
                <a:ea typeface="Calibri"/>
                <a:cs typeface="Calibri"/>
                <a:sym typeface="Calibri"/>
              </a:rPr>
              <a:t>Task 2 -</a:t>
            </a:r>
            <a:r>
              <a:rPr lang="en-US" sz="2400" dirty="0">
                <a:solidFill>
                  <a:schemeClr val="dk1"/>
                </a:solidFill>
                <a:latin typeface="Calibri"/>
                <a:ea typeface="Calibri"/>
                <a:cs typeface="Calibri"/>
                <a:sym typeface="Calibri"/>
              </a:rPr>
              <a:t> The graphical representation of call volume trends provides a clear visual understanding of daily patterns. Peaks and valleys in the graph indicate when the call volume is at its highest and lowest, guiding strategic decisions for resource allocation and scheduling. The insights gained from this analysis contribute to optimizing the efficiency of the customer experience team, ensuring a seamless experience for customers throughout the day. Continuous monitoring and adjustment of staffing levels based on call volume trends are essential for sustained effectiveness.</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b="1" dirty="0">
                <a:solidFill>
                  <a:schemeClr val="dk1"/>
                </a:solidFill>
                <a:latin typeface="Calibri"/>
                <a:ea typeface="Calibri"/>
                <a:cs typeface="Calibri"/>
                <a:sym typeface="Calibri"/>
              </a:rPr>
              <a:t>Task 3 - </a:t>
            </a:r>
            <a:r>
              <a:rPr lang="en-US" sz="2400" dirty="0">
                <a:solidFill>
                  <a:schemeClr val="dk1"/>
                </a:solidFill>
                <a:latin typeface="Calibri"/>
                <a:ea typeface="Calibri"/>
                <a:cs typeface="Calibri"/>
                <a:sym typeface="Calibri"/>
              </a:rPr>
              <a:t>The proposed Manpower Planning aims to address the challenge of high abandon rates during office hours by strategically allocating agents. By ensuring the availability of a sufficient number of agents in each time bucket, the plan targets a 10% abandon rate, enhancing customer satisfaction. Real-time monitoring and adjustments, along with cross-training initiatives, contribute to the adaptability and efficiency of the workforce. Continuous improvement and optimization of the agent allocation plan will be essential for sustaining the target abandon rate and improving overall service quality.</a:t>
            </a:r>
          </a:p>
        </p:txBody>
      </p:sp>
    </p:spTree>
    <p:extLst>
      <p:ext uri="{BB962C8B-B14F-4D97-AF65-F5344CB8AC3E}">
        <p14:creationId xmlns:p14="http://schemas.microsoft.com/office/powerpoint/2010/main" val="2249699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sz="3200" b="1" u="sng" dirty="0">
                <a:solidFill>
                  <a:schemeClr val="accent2"/>
                </a:solidFill>
                <a:latin typeface="Calibri"/>
                <a:ea typeface="Calibri"/>
                <a:cs typeface="Calibri"/>
                <a:sym typeface="Calibri"/>
              </a:rPr>
              <a:t>Project Description</a:t>
            </a:r>
            <a:br>
              <a:rPr lang="en-US" dirty="0"/>
            </a:br>
            <a:endParaRPr lang="en-US" dirty="0"/>
          </a:p>
        </p:txBody>
      </p:sp>
      <p:sp>
        <p:nvSpPr>
          <p:cNvPr id="14" name="Content Placeholder 2"/>
          <p:cNvSpPr>
            <a:spLocks noGrp="1"/>
          </p:cNvSpPr>
          <p:nvPr>
            <p:ph idx="1"/>
          </p:nvPr>
        </p:nvSpPr>
        <p:spPr>
          <a:xfrm>
            <a:off x="955694" y="1915446"/>
            <a:ext cx="10852847" cy="4731160"/>
          </a:xfrm>
        </p:spPr>
        <p:txBody>
          <a:bodyPr>
            <a:normAutofit fontScale="92500" lnSpcReduction="20000"/>
          </a:bodyPr>
          <a:lstStyle/>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Overview:</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The project focuses on analyzing the inbound calls received by ABC, an insurance company, over a 23-day period. The dataset includes information about call duration, time of the call, agent details, and call status. The objective is to derive insights from the data to enhance customer experience and optimize manpower allocation.</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Objectives:</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Noto Sans Symbols"/>
              <a:buChar char="⮚"/>
            </a:pPr>
            <a:r>
              <a:rPr lang="en-US" sz="2400" dirty="0">
                <a:solidFill>
                  <a:schemeClr val="dk1"/>
                </a:solidFill>
                <a:latin typeface="Calibri"/>
                <a:ea typeface="Calibri"/>
                <a:cs typeface="Calibri"/>
                <a:sym typeface="Calibri"/>
              </a:rPr>
              <a:t>Determine the average duration of incoming calls for each time bucket.</a:t>
            </a:r>
            <a:endParaRPr lang="en-US" dirty="0"/>
          </a:p>
          <a:p>
            <a:pPr marL="285750" marR="0" lvl="0" indent="-285750" algn="l" rtl="0">
              <a:spcBef>
                <a:spcPts val="0"/>
              </a:spcBef>
              <a:spcAft>
                <a:spcPts val="0"/>
              </a:spcAft>
              <a:buClr>
                <a:schemeClr val="dk1"/>
              </a:buClr>
              <a:buSzPts val="1800"/>
              <a:buFont typeface="Noto Sans Symbols"/>
              <a:buChar char="⮚"/>
            </a:pPr>
            <a:r>
              <a:rPr lang="en-US" sz="2400" dirty="0">
                <a:solidFill>
                  <a:schemeClr val="dk1"/>
                </a:solidFill>
                <a:latin typeface="Calibri"/>
                <a:ea typeface="Calibri"/>
                <a:cs typeface="Calibri"/>
                <a:sym typeface="Calibri"/>
              </a:rPr>
              <a:t>Visualize the total number of calls received over time.</a:t>
            </a:r>
            <a:endParaRPr lang="en-US" dirty="0"/>
          </a:p>
          <a:p>
            <a:pPr marL="285750" marR="0" lvl="0" indent="-285750" algn="l" rtl="0">
              <a:spcBef>
                <a:spcPts val="0"/>
              </a:spcBef>
              <a:spcAft>
                <a:spcPts val="0"/>
              </a:spcAft>
              <a:buClr>
                <a:schemeClr val="dk1"/>
              </a:buClr>
              <a:buSzPts val="1800"/>
              <a:buFont typeface="Noto Sans Symbols"/>
              <a:buChar char="⮚"/>
            </a:pPr>
            <a:r>
              <a:rPr lang="en-US" sz="2400" dirty="0">
                <a:solidFill>
                  <a:schemeClr val="dk1"/>
                </a:solidFill>
                <a:latin typeface="Calibri"/>
                <a:ea typeface="Calibri"/>
                <a:cs typeface="Calibri"/>
                <a:sym typeface="Calibri"/>
              </a:rPr>
              <a:t>Propose a manpower allocation plan to reduce the abandon rate from 30% to 10% during office hours.</a:t>
            </a:r>
            <a:endParaRPr lang="en-US" dirty="0"/>
          </a:p>
          <a:p>
            <a:pPr marL="285750" marR="0" lvl="0" indent="-285750" algn="l" rtl="0">
              <a:spcBef>
                <a:spcPts val="0"/>
              </a:spcBef>
              <a:spcAft>
                <a:spcPts val="0"/>
              </a:spcAft>
              <a:buClr>
                <a:schemeClr val="dk1"/>
              </a:buClr>
              <a:buSzPts val="1800"/>
              <a:buFont typeface="Noto Sans Symbols"/>
              <a:buChar char="⮚"/>
            </a:pPr>
            <a:r>
              <a:rPr lang="en-US" sz="2400" dirty="0">
                <a:solidFill>
                  <a:schemeClr val="dk1"/>
                </a:solidFill>
                <a:latin typeface="Calibri"/>
                <a:ea typeface="Calibri"/>
                <a:cs typeface="Calibri"/>
                <a:sym typeface="Calibri"/>
              </a:rPr>
              <a:t>Propose a manpower plan for handling night calls while maintaining a maximum abandon rate of 10%.</a:t>
            </a:r>
          </a:p>
          <a:p>
            <a:pPr marL="0" indent="0">
              <a:buNone/>
            </a:pPr>
            <a:endParaRPr lang="en-US"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0BF49-7D30-A963-846D-D531CC8FDB88}"/>
              </a:ext>
            </a:extLst>
          </p:cNvPr>
          <p:cNvSpPr>
            <a:spLocks noGrp="1"/>
          </p:cNvSpPr>
          <p:nvPr>
            <p:ph type="title"/>
          </p:nvPr>
        </p:nvSpPr>
        <p:spPr>
          <a:xfrm>
            <a:off x="4443238" y="419689"/>
            <a:ext cx="9628632" cy="1362113"/>
          </a:xfrm>
        </p:spPr>
        <p:txBody>
          <a:bodyPr/>
          <a:lstStyle/>
          <a:p>
            <a:r>
              <a:rPr lang="en-IN" dirty="0">
                <a:solidFill>
                  <a:srgbClr val="FFC000"/>
                </a:solidFill>
              </a:rPr>
              <a:t>Result</a:t>
            </a:r>
          </a:p>
        </p:txBody>
      </p:sp>
      <p:sp>
        <p:nvSpPr>
          <p:cNvPr id="3" name="Content Placeholder 2">
            <a:extLst>
              <a:ext uri="{FF2B5EF4-FFF2-40B4-BE49-F238E27FC236}">
                <a16:creationId xmlns:a16="http://schemas.microsoft.com/office/drawing/2014/main" id="{3822D36E-6BA5-BC0F-F959-FBA5A3E28C70}"/>
              </a:ext>
            </a:extLst>
          </p:cNvPr>
          <p:cNvSpPr>
            <a:spLocks noGrp="1"/>
          </p:cNvSpPr>
          <p:nvPr>
            <p:ph idx="1"/>
          </p:nvPr>
        </p:nvSpPr>
        <p:spPr>
          <a:xfrm>
            <a:off x="391886" y="2190749"/>
            <a:ext cx="11196734" cy="3444941"/>
          </a:xfrm>
        </p:spPr>
        <p:txBody>
          <a:bodyPr/>
          <a:lstStyle/>
          <a:p>
            <a:r>
              <a:rPr lang="en-US" sz="2400" b="1" dirty="0">
                <a:solidFill>
                  <a:schemeClr val="dk1"/>
                </a:solidFill>
                <a:latin typeface="Calibri"/>
                <a:ea typeface="Calibri"/>
                <a:cs typeface="Calibri"/>
                <a:sym typeface="Calibri"/>
              </a:rPr>
              <a:t>Task 4 -</a:t>
            </a:r>
            <a:r>
              <a:rPr lang="en-US" sz="2400" dirty="0">
                <a:solidFill>
                  <a:schemeClr val="dk1"/>
                </a:solidFill>
                <a:latin typeface="Calibri"/>
                <a:ea typeface="Calibri"/>
                <a:cs typeface="Calibri"/>
                <a:sym typeface="Calibri"/>
              </a:rPr>
              <a:t> The proposed Night Shift Manpower Planning aims to provide efficient and customer-centric support during non-traditional hours. By allocating trained agents, implementing efficient handover processes, and monitoring performance metrics, the plan seeks to enhance overall customer satisfaction. Continuous training and improvement initiatives ensure that the night shift team remains well-prepared to handle diverse customer needs.</a:t>
            </a:r>
          </a:p>
          <a:p>
            <a:endParaRPr lang="en-IN" dirty="0"/>
          </a:p>
        </p:txBody>
      </p:sp>
    </p:spTree>
    <p:extLst>
      <p:ext uri="{BB962C8B-B14F-4D97-AF65-F5344CB8AC3E}">
        <p14:creationId xmlns:p14="http://schemas.microsoft.com/office/powerpoint/2010/main" val="2342322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DE75FB4-F159-250F-92C4-D48274E8C053}"/>
              </a:ext>
            </a:extLst>
          </p:cNvPr>
          <p:cNvSpPr txBox="1"/>
          <p:nvPr/>
        </p:nvSpPr>
        <p:spPr>
          <a:xfrm>
            <a:off x="2759529" y="1639468"/>
            <a:ext cx="6097554" cy="2554545"/>
          </a:xfrm>
          <a:prstGeom prst="rect">
            <a:avLst/>
          </a:prstGeom>
          <a:noFill/>
        </p:spPr>
        <p:txBody>
          <a:bodyPr wrap="square">
            <a:spAutoFit/>
          </a:bodyPr>
          <a:lstStyle/>
          <a:p>
            <a:pPr marL="0" marR="0" lvl="0" indent="0" algn="ctr" rtl="0">
              <a:spcBef>
                <a:spcPts val="0"/>
              </a:spcBef>
              <a:spcAft>
                <a:spcPts val="0"/>
              </a:spcAft>
              <a:buNone/>
            </a:pPr>
            <a:r>
              <a:rPr lang="en-US" sz="8000" b="1" dirty="0">
                <a:solidFill>
                  <a:srgbClr val="C00000"/>
                </a:solidFill>
                <a:latin typeface="Castellar" panose="020A0402060406010301" pitchFamily="18" charset="0"/>
                <a:ea typeface="Calibri"/>
                <a:cs typeface="Calibri"/>
                <a:sym typeface="Calibri"/>
              </a:rPr>
              <a:t>THANK YOU</a:t>
            </a:r>
            <a:endParaRPr lang="en-US" sz="8000" dirty="0">
              <a:solidFill>
                <a:srgbClr val="C00000"/>
              </a:solidFill>
              <a:latin typeface="Castellar" panose="020A0402060406010301" pitchFamily="18" charset="0"/>
            </a:endParaRPr>
          </a:p>
        </p:txBody>
      </p:sp>
    </p:spTree>
    <p:extLst>
      <p:ext uri="{BB962C8B-B14F-4D97-AF65-F5344CB8AC3E}">
        <p14:creationId xmlns:p14="http://schemas.microsoft.com/office/powerpoint/2010/main" val="826440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75D73-9202-3391-7CDC-D1AB3A0ECC45}"/>
              </a:ext>
            </a:extLst>
          </p:cNvPr>
          <p:cNvSpPr>
            <a:spLocks noGrp="1"/>
          </p:cNvSpPr>
          <p:nvPr>
            <p:ph type="title"/>
          </p:nvPr>
        </p:nvSpPr>
        <p:spPr/>
        <p:txBody>
          <a:bodyPr/>
          <a:lstStyle/>
          <a:p>
            <a:r>
              <a:rPr lang="en-US" sz="3200" b="1" u="sng" dirty="0">
                <a:solidFill>
                  <a:schemeClr val="accent2"/>
                </a:solidFill>
                <a:latin typeface="Calibri"/>
                <a:ea typeface="Calibri"/>
                <a:cs typeface="Calibri"/>
                <a:sym typeface="Calibri"/>
              </a:rPr>
              <a:t>Approach</a:t>
            </a:r>
            <a:br>
              <a:rPr lang="en-US" dirty="0"/>
            </a:br>
            <a:endParaRPr lang="en-IN" dirty="0"/>
          </a:p>
        </p:txBody>
      </p:sp>
      <p:sp>
        <p:nvSpPr>
          <p:cNvPr id="3" name="Content Placeholder 2">
            <a:extLst>
              <a:ext uri="{FF2B5EF4-FFF2-40B4-BE49-F238E27FC236}">
                <a16:creationId xmlns:a16="http://schemas.microsoft.com/office/drawing/2014/main" id="{56F8D94E-3FDB-4ED8-5EE9-EF689FFDC0A4}"/>
              </a:ext>
            </a:extLst>
          </p:cNvPr>
          <p:cNvSpPr>
            <a:spLocks noGrp="1"/>
          </p:cNvSpPr>
          <p:nvPr>
            <p:ph idx="1"/>
          </p:nvPr>
        </p:nvSpPr>
        <p:spPr>
          <a:xfrm>
            <a:off x="344128" y="1994104"/>
            <a:ext cx="11621729" cy="4863896"/>
          </a:xfrm>
        </p:spPr>
        <p:txBody>
          <a:bodyPr>
            <a:normAutofit fontScale="77500" lnSpcReduction="20000"/>
          </a:bodyPr>
          <a:lstStyle/>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Data Analysis:</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1. Average Call Duration:</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Grouped data by time buckets.</a:t>
            </a:r>
            <a:endParaRPr lang="en-US" dirty="0"/>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Calculated the average call duration for each time bucket.</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2. Call Volume Analysis:</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Created a graph displaying the number of calls against time buckets.</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3. Manpower Planning:</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Analyzed the current abandon rate (30%) during office hours.</a:t>
            </a:r>
            <a:endParaRPr lang="en-US" dirty="0"/>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Calculated the minimum number of agents needed in each time bucket to achieve a 10% abandon rate.</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4. Night Shift Manpower Planning:</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Assumed 30 additional calls during the night.</a:t>
            </a:r>
            <a:endParaRPr lang="en-US" dirty="0"/>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Proposed a plan for handling night calls with a maximum abandon rate of 10%.</a:t>
            </a:r>
          </a:p>
          <a:p>
            <a:endParaRPr lang="en-IN" dirty="0"/>
          </a:p>
        </p:txBody>
      </p:sp>
    </p:spTree>
    <p:extLst>
      <p:ext uri="{BB962C8B-B14F-4D97-AF65-F5344CB8AC3E}">
        <p14:creationId xmlns:p14="http://schemas.microsoft.com/office/powerpoint/2010/main" val="3175794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BD66C-8E4C-0BFB-F898-33BD52A0CF85}"/>
              </a:ext>
            </a:extLst>
          </p:cNvPr>
          <p:cNvSpPr>
            <a:spLocks noGrp="1"/>
          </p:cNvSpPr>
          <p:nvPr>
            <p:ph type="title"/>
          </p:nvPr>
        </p:nvSpPr>
        <p:spPr/>
        <p:txBody>
          <a:bodyPr/>
          <a:lstStyle/>
          <a:p>
            <a:r>
              <a:rPr lang="en-US" sz="3200" b="1" u="sng" dirty="0">
                <a:solidFill>
                  <a:schemeClr val="accent2"/>
                </a:solidFill>
                <a:latin typeface="Calibri"/>
                <a:ea typeface="Calibri"/>
                <a:cs typeface="Calibri"/>
                <a:sym typeface="Calibri"/>
              </a:rPr>
              <a:t>Tech-Stack Used</a:t>
            </a:r>
            <a:br>
              <a:rPr lang="en-US" dirty="0"/>
            </a:br>
            <a:endParaRPr lang="en-IN" dirty="0"/>
          </a:p>
        </p:txBody>
      </p:sp>
      <p:sp>
        <p:nvSpPr>
          <p:cNvPr id="3" name="Content Placeholder 2">
            <a:extLst>
              <a:ext uri="{FF2B5EF4-FFF2-40B4-BE49-F238E27FC236}">
                <a16:creationId xmlns:a16="http://schemas.microsoft.com/office/drawing/2014/main" id="{5AE8C5D2-EE39-094D-8CA5-1513A7430B63}"/>
              </a:ext>
            </a:extLst>
          </p:cNvPr>
          <p:cNvSpPr>
            <a:spLocks noGrp="1"/>
          </p:cNvSpPr>
          <p:nvPr>
            <p:ph idx="1"/>
          </p:nvPr>
        </p:nvSpPr>
        <p:spPr/>
        <p:txBody>
          <a:bodyPr/>
          <a:lstStyle/>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Software:</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Microsoft Excel 2022</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Purpose:</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Excel was chosen for its versatility in handling and analyzing tabular data, making it suitable for the tasks in this project.</a:t>
            </a:r>
          </a:p>
          <a:p>
            <a:pPr marL="0" indent="0">
              <a:buNone/>
            </a:pPr>
            <a:endParaRPr lang="en-IN" dirty="0"/>
          </a:p>
        </p:txBody>
      </p:sp>
    </p:spTree>
    <p:extLst>
      <p:ext uri="{BB962C8B-B14F-4D97-AF65-F5344CB8AC3E}">
        <p14:creationId xmlns:p14="http://schemas.microsoft.com/office/powerpoint/2010/main" val="1865529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27087-6C87-D2C7-C32C-36C0797296E9}"/>
              </a:ext>
            </a:extLst>
          </p:cNvPr>
          <p:cNvSpPr>
            <a:spLocks noGrp="1"/>
          </p:cNvSpPr>
          <p:nvPr>
            <p:ph type="title"/>
          </p:nvPr>
        </p:nvSpPr>
        <p:spPr>
          <a:xfrm>
            <a:off x="788547" y="626579"/>
            <a:ext cx="9628632" cy="1238285"/>
          </a:xfrm>
        </p:spPr>
        <p:txBody>
          <a:bodyPr>
            <a:normAutofit fontScale="90000"/>
          </a:bodyPr>
          <a:lstStyle/>
          <a:p>
            <a:r>
              <a:rPr lang="en-US" sz="3200" b="1" u="sng" dirty="0">
                <a:solidFill>
                  <a:schemeClr val="accent2"/>
                </a:solidFill>
                <a:latin typeface="Calibri"/>
                <a:ea typeface="Calibri"/>
                <a:cs typeface="Calibri"/>
                <a:sym typeface="Calibri"/>
              </a:rPr>
              <a:t>Insights</a:t>
            </a:r>
            <a:br>
              <a:rPr lang="en-US" sz="3200" b="1" u="sng" dirty="0">
                <a:solidFill>
                  <a:schemeClr val="accent2"/>
                </a:solidFill>
                <a:latin typeface="Calibri"/>
                <a:ea typeface="Calibri"/>
                <a:cs typeface="Calibri"/>
                <a:sym typeface="Calibri"/>
              </a:rPr>
            </a:br>
            <a:br>
              <a:rPr lang="en-US" sz="3200" dirty="0"/>
            </a:br>
            <a:r>
              <a:rPr lang="en-US" sz="3200" b="1" dirty="0">
                <a:solidFill>
                  <a:srgbClr val="FFC000"/>
                </a:solidFill>
                <a:latin typeface="Calibri"/>
                <a:ea typeface="Calibri"/>
                <a:cs typeface="Calibri"/>
                <a:sym typeface="Calibri"/>
              </a:rPr>
              <a:t>Task 1 - Average Call Duration Analysis:</a:t>
            </a:r>
            <a:br>
              <a:rPr lang="en-US" sz="2400" dirty="0">
                <a:solidFill>
                  <a:srgbClr val="FFC000"/>
                </a:solidFill>
              </a:rPr>
            </a:br>
            <a:endParaRPr lang="en-IN" sz="3200" dirty="0"/>
          </a:p>
        </p:txBody>
      </p:sp>
      <p:sp>
        <p:nvSpPr>
          <p:cNvPr id="3" name="Content Placeholder 2">
            <a:extLst>
              <a:ext uri="{FF2B5EF4-FFF2-40B4-BE49-F238E27FC236}">
                <a16:creationId xmlns:a16="http://schemas.microsoft.com/office/drawing/2014/main" id="{1272B3B2-8966-8039-B85D-A48719DBB297}"/>
              </a:ext>
            </a:extLst>
          </p:cNvPr>
          <p:cNvSpPr>
            <a:spLocks noGrp="1"/>
          </p:cNvSpPr>
          <p:nvPr>
            <p:ph idx="1"/>
          </p:nvPr>
        </p:nvSpPr>
        <p:spPr>
          <a:xfrm>
            <a:off x="385423" y="1708968"/>
            <a:ext cx="11098653" cy="5055626"/>
          </a:xfrm>
        </p:spPr>
        <p:txBody>
          <a:bodyPr>
            <a:normAutofit fontScale="92500" lnSpcReduction="20000"/>
          </a:bodyPr>
          <a:lstStyle/>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Objective:</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The goal of this analysis is to determine the average duration of incoming calls for each time bucket, with a focus on identifying peak call duration times. Insights from this analysis can guide improvements in service efficiency during these high-demand periods.</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Methodology:</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1. Data Segmentation:</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The dataset was segmented into time buckets to represent different periods of the day.</a:t>
            </a:r>
            <a:endParaRPr lang="en-US" dirty="0"/>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Time buckets were defined, e.g., 9-10 AM, 10-11 AM, etc.</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2. Calculation of Average Call Duration:</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For each time bucket, the average call duration was calculated.</a:t>
            </a:r>
            <a:endParaRPr lang="en-US" dirty="0"/>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Peak call duration times were identified based on higher-than-average durations.</a:t>
            </a:r>
          </a:p>
          <a:p>
            <a:endParaRPr lang="en-IN" dirty="0"/>
          </a:p>
        </p:txBody>
      </p:sp>
    </p:spTree>
    <p:extLst>
      <p:ext uri="{BB962C8B-B14F-4D97-AF65-F5344CB8AC3E}">
        <p14:creationId xmlns:p14="http://schemas.microsoft.com/office/powerpoint/2010/main" val="969492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61B8D-FAAC-C136-431D-FB2F684E57DF}"/>
              </a:ext>
            </a:extLst>
          </p:cNvPr>
          <p:cNvSpPr>
            <a:spLocks noGrp="1"/>
          </p:cNvSpPr>
          <p:nvPr>
            <p:ph type="title"/>
          </p:nvPr>
        </p:nvSpPr>
        <p:spPr/>
        <p:txBody>
          <a:bodyPr/>
          <a:lstStyle/>
          <a:p>
            <a:r>
              <a:rPr lang="en-US" sz="3200" dirty="0">
                <a:solidFill>
                  <a:schemeClr val="bg2"/>
                </a:solidFill>
                <a:latin typeface="Calibri"/>
                <a:ea typeface="Calibri"/>
                <a:cs typeface="Calibri"/>
                <a:sym typeface="Calibri"/>
              </a:rPr>
              <a:t>Key Findings:</a:t>
            </a:r>
            <a:br>
              <a:rPr lang="en-US" dirty="0">
                <a:solidFill>
                  <a:schemeClr val="bg2"/>
                </a:solidFill>
              </a:rPr>
            </a:br>
            <a:endParaRPr lang="en-IN" dirty="0">
              <a:solidFill>
                <a:schemeClr val="bg2"/>
              </a:solidFill>
            </a:endParaRPr>
          </a:p>
        </p:txBody>
      </p:sp>
      <p:sp>
        <p:nvSpPr>
          <p:cNvPr id="3" name="Content Placeholder 2">
            <a:extLst>
              <a:ext uri="{FF2B5EF4-FFF2-40B4-BE49-F238E27FC236}">
                <a16:creationId xmlns:a16="http://schemas.microsoft.com/office/drawing/2014/main" id="{AC653984-86C7-8ADF-B791-B3E14623AA05}"/>
              </a:ext>
            </a:extLst>
          </p:cNvPr>
          <p:cNvSpPr>
            <a:spLocks noGrp="1"/>
          </p:cNvSpPr>
          <p:nvPr>
            <p:ph idx="1"/>
          </p:nvPr>
        </p:nvSpPr>
        <p:spPr>
          <a:xfrm>
            <a:off x="208444" y="1925278"/>
            <a:ext cx="11816408" cy="4932722"/>
          </a:xfrm>
        </p:spPr>
        <p:txBody>
          <a:bodyPr>
            <a:normAutofit fontScale="70000" lnSpcReduction="20000"/>
          </a:bodyPr>
          <a:lstStyle/>
          <a:p>
            <a:pPr marL="0" marR="0" lvl="0" indent="0" algn="l" rtl="0">
              <a:spcBef>
                <a:spcPts val="0"/>
              </a:spcBef>
              <a:spcAft>
                <a:spcPts val="0"/>
              </a:spcAft>
              <a:buNone/>
            </a:pPr>
            <a:r>
              <a:rPr lang="en-US" sz="2400" dirty="0">
                <a:solidFill>
                  <a:schemeClr val="dk1"/>
                </a:solidFill>
                <a:latin typeface="Calibri"/>
                <a:ea typeface="Calibri"/>
                <a:cs typeface="Calibri"/>
                <a:sym typeface="Calibri"/>
              </a:rPr>
              <a:t>Identification of Peak Call Duration Times:</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Analysis revealed specific time buckets with consistently higher average call durations.</a:t>
            </a:r>
            <a:endParaRPr lang="en-US" dirty="0"/>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At 10-11AM duration indicate complex issues being addressed during these periods.</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2. Insights into Potential Areas for Improvement:</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At 10-11AM duration times suggest potential areas for improvement in service efficiency.</a:t>
            </a:r>
            <a:endParaRPr lang="en-US" dirty="0"/>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Consideration of additional support or resources during these periods could enhance customer satisfaction.</a:t>
            </a:r>
            <a:endParaRPr lang="en-US" dirty="0"/>
          </a:p>
          <a:p>
            <a:pPr marL="285750" marR="0" lvl="0" indent="-171450" algn="l" rtl="0">
              <a:spcBef>
                <a:spcPts val="0"/>
              </a:spcBef>
              <a:spcAft>
                <a:spcPts val="0"/>
              </a:spcAft>
              <a:buClr>
                <a:schemeClr val="dk1"/>
              </a:buClr>
              <a:buSzPts val="1800"/>
              <a:buFont typeface="Arial"/>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Recommendations:</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1. Peak Hour Resource Allocation:</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Consider allocating additional resources or specialized agents during 10-11AM duration times to address complex issues efficiently.</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2. Training and Process Optimization:</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Provide additional training to agents for handling issues that contribute to extended call durations.</a:t>
            </a:r>
            <a:endParaRPr lang="en-US" dirty="0"/>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Optimize processes to streamline service delivery during 10-11AM .</a:t>
            </a:r>
          </a:p>
          <a:p>
            <a:endParaRPr lang="en-IN" dirty="0"/>
          </a:p>
        </p:txBody>
      </p:sp>
    </p:spTree>
    <p:extLst>
      <p:ext uri="{BB962C8B-B14F-4D97-AF65-F5344CB8AC3E}">
        <p14:creationId xmlns:p14="http://schemas.microsoft.com/office/powerpoint/2010/main" val="2980546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819" y="956456"/>
            <a:ext cx="9628632" cy="1362113"/>
          </a:xfrm>
        </p:spPr>
        <p:txBody>
          <a:bodyPr>
            <a:normAutofit fontScale="90000"/>
          </a:bodyPr>
          <a:lstStyle/>
          <a:p>
            <a:pPr marL="0" marR="0" lvl="0" indent="0" rtl="0">
              <a:spcBef>
                <a:spcPts val="0"/>
              </a:spcBef>
              <a:spcAft>
                <a:spcPts val="0"/>
              </a:spcAft>
            </a:pPr>
            <a:r>
              <a:rPr lang="en-US" sz="3200" dirty="0">
                <a:solidFill>
                  <a:schemeClr val="bg2"/>
                </a:solidFill>
                <a:latin typeface="Calibri"/>
                <a:ea typeface="Calibri"/>
                <a:cs typeface="Calibri"/>
                <a:sym typeface="Calibri"/>
              </a:rPr>
              <a:t>Conclusion</a:t>
            </a:r>
            <a:br>
              <a:rPr lang="en-US" sz="3200" dirty="0">
                <a:solidFill>
                  <a:schemeClr val="bg2"/>
                </a:solidFill>
                <a:latin typeface="Calibri"/>
                <a:ea typeface="Calibri"/>
                <a:cs typeface="Calibri"/>
                <a:sym typeface="Calibri"/>
              </a:rPr>
            </a:br>
            <a:r>
              <a:rPr lang="en-US" sz="2000" dirty="0">
                <a:solidFill>
                  <a:schemeClr val="bg2"/>
                </a:solidFill>
                <a:latin typeface="Calibri"/>
                <a:ea typeface="Calibri"/>
                <a:cs typeface="Calibri"/>
                <a:sym typeface="Calibri"/>
              </a:rPr>
              <a:t>Understanding and addressing 10-11am duration time is essential for optimizing service efficiency. By focusing on these periods, the customer experience can be enhanced, leading to increased satisfaction and loyalty. The insights gained from this analysis contribute to strategic decision-making for resource allocation and process improvement.</a:t>
            </a:r>
            <a:br>
              <a:rPr lang="en-US" sz="2000" dirty="0">
                <a:solidFill>
                  <a:schemeClr val="bg2"/>
                </a:solidFill>
                <a:latin typeface="Calibri"/>
                <a:ea typeface="Calibri"/>
                <a:cs typeface="Calibri"/>
                <a:sym typeface="Calibri"/>
              </a:rPr>
            </a:br>
            <a:r>
              <a:rPr lang="en-US" sz="3200" dirty="0">
                <a:solidFill>
                  <a:schemeClr val="dk1"/>
                </a:solidFill>
                <a:latin typeface="Calibri"/>
                <a:ea typeface="Calibri"/>
                <a:cs typeface="Calibri"/>
                <a:sym typeface="Calibri"/>
              </a:rPr>
              <a:t>:</a:t>
            </a:r>
            <a:br>
              <a:rPr lang="en-US" dirty="0"/>
            </a:br>
            <a:br>
              <a:rPr lang="en-US" sz="3200" dirty="0">
                <a:solidFill>
                  <a:schemeClr val="dk1"/>
                </a:solidFill>
                <a:latin typeface="Calibri"/>
                <a:ea typeface="Calibri"/>
                <a:cs typeface="Calibri"/>
                <a:sym typeface="Calibri"/>
              </a:rPr>
            </a:br>
            <a:endParaRPr lang="en-US" sz="1600" dirty="0">
              <a:solidFill>
                <a:schemeClr val="bg2"/>
              </a:solidFill>
            </a:endParaRPr>
          </a:p>
        </p:txBody>
      </p:sp>
      <p:pic>
        <p:nvPicPr>
          <p:cNvPr id="6" name="Content Placeholder 5">
            <a:extLst>
              <a:ext uri="{FF2B5EF4-FFF2-40B4-BE49-F238E27FC236}">
                <a16:creationId xmlns:a16="http://schemas.microsoft.com/office/drawing/2014/main" id="{4A4BA2C5-B3F0-3526-C069-5CE0A8B71A5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1277" y="2706768"/>
            <a:ext cx="3467584" cy="3458058"/>
          </a:xfrm>
        </p:spPr>
      </p:pic>
      <p:pic>
        <p:nvPicPr>
          <p:cNvPr id="8" name="Picture 7">
            <a:extLst>
              <a:ext uri="{FF2B5EF4-FFF2-40B4-BE49-F238E27FC236}">
                <a16:creationId xmlns:a16="http://schemas.microsoft.com/office/drawing/2014/main" id="{F2BF4DD5-00F5-3398-5BC2-EA2F54AC32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62032" y="2318569"/>
            <a:ext cx="7004059" cy="4168877"/>
          </a:xfrm>
          <a:prstGeom prst="rect">
            <a:avLst/>
          </a:prstGeom>
        </p:spPr>
      </p:pic>
    </p:spTree>
    <p:extLst>
      <p:ext uri="{BB962C8B-B14F-4D97-AF65-F5344CB8AC3E}">
        <p14:creationId xmlns:p14="http://schemas.microsoft.com/office/powerpoint/2010/main" val="184825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0C842-90A3-7034-AE49-6F59D4189F67}"/>
              </a:ext>
            </a:extLst>
          </p:cNvPr>
          <p:cNvSpPr>
            <a:spLocks noGrp="1"/>
          </p:cNvSpPr>
          <p:nvPr>
            <p:ph type="title"/>
          </p:nvPr>
        </p:nvSpPr>
        <p:spPr>
          <a:xfrm>
            <a:off x="296935" y="338523"/>
            <a:ext cx="9628632" cy="1362113"/>
          </a:xfrm>
        </p:spPr>
        <p:txBody>
          <a:bodyPr/>
          <a:lstStyle/>
          <a:p>
            <a:r>
              <a:rPr lang="en-US" sz="3200" b="1" dirty="0">
                <a:solidFill>
                  <a:srgbClr val="FFC000"/>
                </a:solidFill>
                <a:latin typeface="Calibri"/>
                <a:ea typeface="Calibri"/>
                <a:cs typeface="Calibri"/>
                <a:sym typeface="Calibri"/>
              </a:rPr>
              <a:t>Task 2 - Call Volume Analysis:</a:t>
            </a:r>
            <a:br>
              <a:rPr lang="en-US" dirty="0"/>
            </a:br>
            <a:endParaRPr lang="en-IN" dirty="0"/>
          </a:p>
        </p:txBody>
      </p:sp>
      <p:sp>
        <p:nvSpPr>
          <p:cNvPr id="3" name="Content Placeholder 2">
            <a:extLst>
              <a:ext uri="{FF2B5EF4-FFF2-40B4-BE49-F238E27FC236}">
                <a16:creationId xmlns:a16="http://schemas.microsoft.com/office/drawing/2014/main" id="{0B91A277-9F5E-174D-7700-AC1BB705A7A0}"/>
              </a:ext>
            </a:extLst>
          </p:cNvPr>
          <p:cNvSpPr>
            <a:spLocks noGrp="1"/>
          </p:cNvSpPr>
          <p:nvPr>
            <p:ph idx="1"/>
          </p:nvPr>
        </p:nvSpPr>
        <p:spPr>
          <a:xfrm>
            <a:off x="338230" y="1964608"/>
            <a:ext cx="11627628" cy="4780321"/>
          </a:xfrm>
        </p:spPr>
        <p:txBody>
          <a:bodyPr>
            <a:normAutofit fontScale="85000" lnSpcReduction="20000"/>
          </a:bodyPr>
          <a:lstStyle/>
          <a:p>
            <a:pPr marL="0" marR="0" lvl="0" indent="0" algn="l" rtl="0">
              <a:spcBef>
                <a:spcPts val="0"/>
              </a:spcBef>
              <a:spcAft>
                <a:spcPts val="0"/>
              </a:spcAft>
              <a:buNone/>
            </a:pPr>
            <a:r>
              <a:rPr lang="en-US" sz="2400" dirty="0">
                <a:solidFill>
                  <a:schemeClr val="dk1"/>
                </a:solidFill>
                <a:latin typeface="Calibri"/>
                <a:ea typeface="Calibri"/>
                <a:cs typeface="Calibri"/>
                <a:sym typeface="Calibri"/>
              </a:rPr>
              <a:t>Objective:</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The aim of this analysis is to visualize the total number of calls received over time, represented in time buckets. This visualization provides insights into the fluctuating call volumes throughout the day, highlighting potential high-demand periods.</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Methodology:</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1. Data Preparation:</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The dataset was organized into time buckets, representing different periods of the day (e.g., 9-10 AM, 10-11 AM).</a:t>
            </a:r>
            <a:endParaRPr lang="en-US" dirty="0"/>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The total number of calls within each time bucket was calculated.</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2. Graphical Representation:</a:t>
            </a:r>
            <a:endParaRPr lang="en-US" dirty="0"/>
          </a:p>
          <a:p>
            <a:pPr marL="0" marR="0" lvl="0" indent="0" algn="l" rtl="0">
              <a:spcBef>
                <a:spcPts val="0"/>
              </a:spcBef>
              <a:spcAft>
                <a:spcPts val="0"/>
              </a:spcAft>
              <a:buNone/>
            </a:pPr>
            <a:endParaRPr lang="en-US" sz="24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A graph or chart was created to visually represent the number of calls against time buckets.</a:t>
            </a:r>
            <a:endParaRPr lang="en-US" dirty="0"/>
          </a:p>
          <a:p>
            <a:pPr marL="285750" marR="0" lvl="0" indent="-285750" algn="l" rtl="0">
              <a:spcBef>
                <a:spcPts val="0"/>
              </a:spcBef>
              <a:spcAft>
                <a:spcPts val="0"/>
              </a:spcAft>
              <a:buClr>
                <a:schemeClr val="dk1"/>
              </a:buClr>
              <a:buSzPts val="1800"/>
              <a:buFont typeface="Arial"/>
              <a:buChar char="•"/>
            </a:pPr>
            <a:r>
              <a:rPr lang="en-US" sz="2400" dirty="0">
                <a:solidFill>
                  <a:schemeClr val="dk1"/>
                </a:solidFill>
                <a:latin typeface="Calibri"/>
                <a:ea typeface="Calibri"/>
                <a:cs typeface="Calibri"/>
                <a:sym typeface="Calibri"/>
              </a:rPr>
              <a:t>Time buckets were plotted on the x-axis, and the corresponding number of calls on the y-axis.</a:t>
            </a:r>
          </a:p>
          <a:p>
            <a:endParaRPr lang="en-IN" dirty="0"/>
          </a:p>
        </p:txBody>
      </p:sp>
    </p:spTree>
    <p:extLst>
      <p:ext uri="{BB962C8B-B14F-4D97-AF65-F5344CB8AC3E}">
        <p14:creationId xmlns:p14="http://schemas.microsoft.com/office/powerpoint/2010/main" val="1388985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3484053" y="0"/>
            <a:ext cx="6597464" cy="1278194"/>
          </a:xfrm>
        </p:spPr>
        <p:txBody>
          <a:bodyPr>
            <a:normAutofit/>
          </a:bodyPr>
          <a:lstStyle/>
          <a:p>
            <a:r>
              <a:rPr lang="en-US" sz="2700" dirty="0">
                <a:solidFill>
                  <a:schemeClr val="dk1"/>
                </a:solidFill>
                <a:latin typeface="Calibri"/>
                <a:ea typeface="Calibri"/>
                <a:cs typeface="Calibri"/>
                <a:sym typeface="Calibri"/>
              </a:rPr>
              <a:t>Key Findings:</a:t>
            </a:r>
            <a:br>
              <a:rPr lang="en-US" dirty="0"/>
            </a:br>
            <a:endParaRPr lang="en-US" dirty="0"/>
          </a:p>
        </p:txBody>
      </p:sp>
      <p:sp>
        <p:nvSpPr>
          <p:cNvPr id="14" name="Text Placeholder 2"/>
          <p:cNvSpPr>
            <a:spLocks noGrp="1"/>
          </p:cNvSpPr>
          <p:nvPr>
            <p:ph type="body" idx="1"/>
          </p:nvPr>
        </p:nvSpPr>
        <p:spPr>
          <a:xfrm>
            <a:off x="2241756" y="776749"/>
            <a:ext cx="10087895" cy="5711875"/>
          </a:xfrm>
        </p:spPr>
        <p:txBody>
          <a:bodyPr>
            <a:normAutofit fontScale="85000" lnSpcReduction="20000"/>
          </a:bodyPr>
          <a:lstStyle/>
          <a:p>
            <a:pPr marL="0" marR="0" lvl="0" indent="0" algn="l" rtl="0">
              <a:spcBef>
                <a:spcPts val="0"/>
              </a:spcBef>
              <a:spcAft>
                <a:spcPts val="0"/>
              </a:spcAft>
              <a:buNone/>
            </a:pPr>
            <a:r>
              <a:rPr lang="en-US" sz="2400" dirty="0">
                <a:solidFill>
                  <a:schemeClr val="bg2"/>
                </a:solidFill>
                <a:latin typeface="Calibri"/>
                <a:ea typeface="Calibri"/>
                <a:cs typeface="Calibri"/>
                <a:sym typeface="Calibri"/>
              </a:rPr>
              <a:t>Fluctuating Call Volumes:</a:t>
            </a:r>
            <a:endParaRPr lang="en-US" dirty="0">
              <a:solidFill>
                <a:schemeClr val="bg2"/>
              </a:solidFill>
            </a:endParaRPr>
          </a:p>
          <a:p>
            <a:pPr marL="0" marR="0" lvl="0" indent="0" algn="l" rtl="0">
              <a:spcBef>
                <a:spcPts val="0"/>
              </a:spcBef>
              <a:spcAft>
                <a:spcPts val="0"/>
              </a:spcAft>
              <a:buNone/>
            </a:pPr>
            <a:endParaRPr lang="en-US" sz="2400" dirty="0">
              <a:solidFill>
                <a:schemeClr val="bg2"/>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bg2"/>
                </a:solidFill>
                <a:latin typeface="Calibri"/>
                <a:ea typeface="Calibri"/>
                <a:cs typeface="Calibri"/>
                <a:sym typeface="Calibri"/>
              </a:rPr>
              <a:t>The graph displays varying call volumes throughout the day.</a:t>
            </a:r>
            <a:endParaRPr lang="en-US" dirty="0">
              <a:solidFill>
                <a:schemeClr val="bg2"/>
              </a:solidFill>
            </a:endParaRPr>
          </a:p>
          <a:p>
            <a:pPr marL="285750" marR="0" lvl="0" indent="-285750" algn="l" rtl="0">
              <a:spcBef>
                <a:spcPts val="0"/>
              </a:spcBef>
              <a:spcAft>
                <a:spcPts val="0"/>
              </a:spcAft>
              <a:buClr>
                <a:schemeClr val="dk1"/>
              </a:buClr>
              <a:buSzPts val="1800"/>
              <a:buFont typeface="Arial"/>
              <a:buChar char="•"/>
            </a:pPr>
            <a:r>
              <a:rPr lang="en-US" sz="2400" dirty="0">
                <a:solidFill>
                  <a:schemeClr val="bg2"/>
                </a:solidFill>
                <a:latin typeface="Calibri"/>
                <a:ea typeface="Calibri"/>
                <a:cs typeface="Calibri"/>
                <a:sym typeface="Calibri"/>
              </a:rPr>
              <a:t>At 11-12am and 8-9pm periods of high and low call activity.</a:t>
            </a:r>
            <a:endParaRPr lang="en-US" dirty="0">
              <a:solidFill>
                <a:schemeClr val="bg2"/>
              </a:solidFill>
            </a:endParaRPr>
          </a:p>
          <a:p>
            <a:pPr marL="0" marR="0" lvl="0" indent="0" algn="l" rtl="0">
              <a:spcBef>
                <a:spcPts val="0"/>
              </a:spcBef>
              <a:spcAft>
                <a:spcPts val="0"/>
              </a:spcAft>
              <a:buNone/>
            </a:pPr>
            <a:endParaRPr lang="en-US" sz="2400" dirty="0">
              <a:solidFill>
                <a:schemeClr val="bg2"/>
              </a:solidFill>
              <a:latin typeface="Calibri"/>
              <a:ea typeface="Calibri"/>
              <a:cs typeface="Calibri"/>
              <a:sym typeface="Calibri"/>
            </a:endParaRPr>
          </a:p>
          <a:p>
            <a:pPr marL="0" marR="0" lvl="0" indent="0" algn="l" rtl="0">
              <a:spcBef>
                <a:spcPts val="0"/>
              </a:spcBef>
              <a:spcAft>
                <a:spcPts val="0"/>
              </a:spcAft>
              <a:buNone/>
            </a:pPr>
            <a:endParaRPr lang="en-US" sz="2400" dirty="0">
              <a:solidFill>
                <a:schemeClr val="bg2"/>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bg2"/>
                </a:solidFill>
                <a:latin typeface="Calibri"/>
                <a:ea typeface="Calibri"/>
                <a:cs typeface="Calibri"/>
                <a:sym typeface="Calibri"/>
              </a:rPr>
              <a:t>2. Identification of High-Demand Periods:</a:t>
            </a:r>
            <a:endParaRPr lang="en-US" dirty="0">
              <a:solidFill>
                <a:schemeClr val="bg2"/>
              </a:solidFill>
            </a:endParaRPr>
          </a:p>
          <a:p>
            <a:pPr marL="0" marR="0" lvl="0" indent="0" algn="l" rtl="0">
              <a:spcBef>
                <a:spcPts val="0"/>
              </a:spcBef>
              <a:spcAft>
                <a:spcPts val="0"/>
              </a:spcAft>
              <a:buNone/>
            </a:pPr>
            <a:endParaRPr lang="en-US" sz="2400" dirty="0">
              <a:solidFill>
                <a:schemeClr val="bg2"/>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bg2"/>
                </a:solidFill>
                <a:latin typeface="Calibri"/>
                <a:ea typeface="Calibri"/>
                <a:cs typeface="Calibri"/>
                <a:sym typeface="Calibri"/>
              </a:rPr>
              <a:t>At 11-12am(14626) highlight potential high-demand periods.</a:t>
            </a:r>
            <a:endParaRPr lang="en-US" dirty="0">
              <a:solidFill>
                <a:schemeClr val="bg2"/>
              </a:solidFill>
            </a:endParaRPr>
          </a:p>
          <a:p>
            <a:pPr marL="285750" marR="0" lvl="0" indent="-285750" algn="l" rtl="0">
              <a:spcBef>
                <a:spcPts val="0"/>
              </a:spcBef>
              <a:spcAft>
                <a:spcPts val="0"/>
              </a:spcAft>
              <a:buClr>
                <a:schemeClr val="dk1"/>
              </a:buClr>
              <a:buSzPts val="1800"/>
              <a:buFont typeface="Arial"/>
              <a:buChar char="•"/>
            </a:pPr>
            <a:r>
              <a:rPr lang="en-US" sz="2400" dirty="0">
                <a:solidFill>
                  <a:schemeClr val="bg2"/>
                </a:solidFill>
                <a:latin typeface="Calibri"/>
                <a:ea typeface="Calibri"/>
                <a:cs typeface="Calibri"/>
                <a:sym typeface="Calibri"/>
              </a:rPr>
              <a:t>Understanding these periods is crucial for effective resource planning.</a:t>
            </a:r>
            <a:endParaRPr lang="en-US" dirty="0">
              <a:solidFill>
                <a:schemeClr val="bg2"/>
              </a:solidFill>
            </a:endParaRPr>
          </a:p>
          <a:p>
            <a:pPr marL="285750" marR="0" lvl="0" indent="-171450" algn="l" rtl="0">
              <a:spcBef>
                <a:spcPts val="0"/>
              </a:spcBef>
              <a:spcAft>
                <a:spcPts val="0"/>
              </a:spcAft>
              <a:buClr>
                <a:schemeClr val="dk1"/>
              </a:buClr>
              <a:buSzPts val="1800"/>
              <a:buFont typeface="Arial"/>
              <a:buNone/>
            </a:pPr>
            <a:endParaRPr lang="en-US" sz="2400" dirty="0">
              <a:solidFill>
                <a:schemeClr val="bg2"/>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bg2"/>
                </a:solidFill>
                <a:latin typeface="Calibri"/>
                <a:ea typeface="Calibri"/>
                <a:cs typeface="Calibri"/>
                <a:sym typeface="Calibri"/>
              </a:rPr>
              <a:t>Recommendations:</a:t>
            </a:r>
            <a:endParaRPr lang="en-US" dirty="0">
              <a:solidFill>
                <a:schemeClr val="bg2"/>
              </a:solidFill>
            </a:endParaRPr>
          </a:p>
          <a:p>
            <a:pPr marL="0" marR="0" lvl="0" indent="0" algn="l" rtl="0">
              <a:spcBef>
                <a:spcPts val="0"/>
              </a:spcBef>
              <a:spcAft>
                <a:spcPts val="0"/>
              </a:spcAft>
              <a:buNone/>
            </a:pPr>
            <a:endParaRPr lang="en-US" sz="2400" dirty="0">
              <a:solidFill>
                <a:schemeClr val="bg2"/>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bg2"/>
                </a:solidFill>
                <a:latin typeface="Calibri"/>
                <a:ea typeface="Calibri"/>
                <a:cs typeface="Calibri"/>
                <a:sym typeface="Calibri"/>
              </a:rPr>
              <a:t>1. Resource Allocation:</a:t>
            </a:r>
            <a:endParaRPr lang="en-US" dirty="0">
              <a:solidFill>
                <a:schemeClr val="bg2"/>
              </a:solidFill>
            </a:endParaRPr>
          </a:p>
          <a:p>
            <a:pPr marL="0" marR="0" lvl="0" indent="0" algn="l" rtl="0">
              <a:spcBef>
                <a:spcPts val="0"/>
              </a:spcBef>
              <a:spcAft>
                <a:spcPts val="0"/>
              </a:spcAft>
              <a:buNone/>
            </a:pPr>
            <a:endParaRPr lang="en-US" sz="2400" dirty="0">
              <a:solidFill>
                <a:schemeClr val="bg2"/>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bg2"/>
                </a:solidFill>
                <a:latin typeface="Calibri"/>
                <a:ea typeface="Calibri"/>
                <a:cs typeface="Calibri"/>
                <a:sym typeface="Calibri"/>
              </a:rPr>
              <a:t>Allocate more staff during identified high-demand periods to ensure prompt customer service.</a:t>
            </a:r>
            <a:endParaRPr lang="en-US" dirty="0">
              <a:solidFill>
                <a:schemeClr val="bg2"/>
              </a:solidFill>
            </a:endParaRPr>
          </a:p>
          <a:p>
            <a:pPr marL="0" marR="0" lvl="0" indent="0" algn="l" rtl="0">
              <a:spcBef>
                <a:spcPts val="0"/>
              </a:spcBef>
              <a:spcAft>
                <a:spcPts val="0"/>
              </a:spcAft>
              <a:buNone/>
            </a:pPr>
            <a:endParaRPr lang="en-US" sz="2400" dirty="0">
              <a:solidFill>
                <a:schemeClr val="bg2"/>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bg2"/>
                </a:solidFill>
                <a:latin typeface="Calibri"/>
                <a:ea typeface="Calibri"/>
                <a:cs typeface="Calibri"/>
                <a:sym typeface="Calibri"/>
              </a:rPr>
              <a:t>2. Strategic Scheduling:</a:t>
            </a:r>
            <a:endParaRPr lang="en-US" dirty="0">
              <a:solidFill>
                <a:schemeClr val="bg2"/>
              </a:solidFill>
            </a:endParaRPr>
          </a:p>
          <a:p>
            <a:pPr marL="0" marR="0" lvl="0" indent="0" algn="l" rtl="0">
              <a:spcBef>
                <a:spcPts val="0"/>
              </a:spcBef>
              <a:spcAft>
                <a:spcPts val="0"/>
              </a:spcAft>
              <a:buNone/>
            </a:pPr>
            <a:endParaRPr lang="en-US" sz="2400" dirty="0">
              <a:solidFill>
                <a:schemeClr val="bg2"/>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2400" dirty="0">
                <a:solidFill>
                  <a:schemeClr val="bg2"/>
                </a:solidFill>
                <a:latin typeface="Calibri"/>
                <a:ea typeface="Calibri"/>
                <a:cs typeface="Calibri"/>
                <a:sym typeface="Calibri"/>
              </a:rPr>
              <a:t>Schedule breaks and meetings for staff during periods of lower call volume to maximize efficiency.</a:t>
            </a:r>
            <a:endParaRPr lang="en-US" dirty="0">
              <a:solidFill>
                <a:schemeClr val="bg2"/>
              </a:solidFill>
            </a:endParaRPr>
          </a:p>
          <a:p>
            <a:endParaRPr lang="en-US" dirty="0">
              <a:solidFill>
                <a:schemeClr val="bg2"/>
              </a:solidFill>
            </a:endParaRPr>
          </a:p>
        </p:txBody>
      </p:sp>
    </p:spTree>
    <p:extLst>
      <p:ext uri="{BB962C8B-B14F-4D97-AF65-F5344CB8AC3E}">
        <p14:creationId xmlns:p14="http://schemas.microsoft.com/office/powerpoint/2010/main" val="324079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79</TotalTime>
  <Words>1910</Words>
  <Application>Microsoft Office PowerPoint</Application>
  <PresentationFormat>Widescreen</PresentationFormat>
  <Paragraphs>215</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Castellar</vt:lpstr>
      <vt:lpstr>Noto Sans Symbols</vt:lpstr>
      <vt:lpstr>Wingdings</vt:lpstr>
      <vt:lpstr>Educational subjects 16x9</vt:lpstr>
      <vt:lpstr>ABC Call Volume Trend Analysis </vt:lpstr>
      <vt:lpstr>Project Description </vt:lpstr>
      <vt:lpstr>Approach </vt:lpstr>
      <vt:lpstr>Tech-Stack Used </vt:lpstr>
      <vt:lpstr>Insights  Task 1 - Average Call Duration Analysis: </vt:lpstr>
      <vt:lpstr>Key Findings: </vt:lpstr>
      <vt:lpstr>Conclusion Understanding and addressing 10-11am duration time is essential for optimizing service efficiency. By focusing on these periods, the customer experience can be enhanced, leading to increased satisfaction and loyalty. The insights gained from this analysis contribute to strategic decision-making for resource allocation and process improvement. :  </vt:lpstr>
      <vt:lpstr>Task 2 - Call Volume Analysis: </vt:lpstr>
      <vt:lpstr>Key Findings: </vt:lpstr>
      <vt:lpstr>PowerPoint Presentation</vt:lpstr>
      <vt:lpstr>Task 3 - Manpower Planning Analysis: </vt:lpstr>
      <vt:lpstr>Key Findings: </vt:lpstr>
      <vt:lpstr>Conclusion: </vt:lpstr>
      <vt:lpstr>Agents Working VS Agents Needed </vt:lpstr>
      <vt:lpstr>Task 4 - Night Shift Manpower Planning: </vt:lpstr>
      <vt:lpstr>Key Findings: </vt:lpstr>
      <vt:lpstr>Conclusion: </vt:lpstr>
      <vt:lpstr>Agent Distribution in night</vt:lpstr>
      <vt:lpstr>Results </vt:lpstr>
      <vt:lpstr>Result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Sakshi Rahiwal</dc:creator>
  <cp:lastModifiedBy>Sakshi Rahiwal</cp:lastModifiedBy>
  <cp:revision>1</cp:revision>
  <dcterms:created xsi:type="dcterms:W3CDTF">2024-07-19T14:24:18Z</dcterms:created>
  <dcterms:modified xsi:type="dcterms:W3CDTF">2024-07-19T15:44:16Z</dcterms:modified>
</cp:coreProperties>
</file>

<file path=docProps/thumbnail.jpeg>
</file>